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258" r:id="rId2"/>
    <p:sldId id="275" r:id="rId3"/>
    <p:sldId id="259" r:id="rId4"/>
    <p:sldId id="266" r:id="rId5"/>
    <p:sldId id="257" r:id="rId6"/>
    <p:sldId id="280" r:id="rId7"/>
    <p:sldId id="276" r:id="rId8"/>
    <p:sldId id="272" r:id="rId9"/>
    <p:sldId id="273" r:id="rId10"/>
    <p:sldId id="277" r:id="rId11"/>
    <p:sldId id="278" r:id="rId12"/>
    <p:sldId id="279" r:id="rId13"/>
  </p:sldIdLst>
  <p:sldSz cx="9144000" cy="577056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B52F"/>
    <a:srgbClr val="66A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53" autoAdjust="0"/>
    <p:restoredTop sz="50489" autoAdjust="0"/>
  </p:normalViewPr>
  <p:slideViewPr>
    <p:cSldViewPr snapToGrid="0" snapToObjects="1">
      <p:cViewPr varScale="1">
        <p:scale>
          <a:sx n="98" d="100"/>
          <a:sy n="98" d="100"/>
        </p:scale>
        <p:origin x="648" y="84"/>
      </p:cViewPr>
      <p:guideLst>
        <p:guide orient="horz" pos="1818"/>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ECE0D4A9-3E9C-4746-9015-E07D43D14882}" type="datetimeFigureOut">
              <a:rPr lang="nl-NL" smtClean="0"/>
              <a:t>9-2-2016</a:t>
            </a:fld>
            <a:endParaRPr lang="nl-NL"/>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3656BC-E035-426B-9C93-E1211F367D37}" type="slidenum">
              <a:rPr lang="nl-NL" smtClean="0"/>
              <a:t>‹#›</a:t>
            </a:fld>
            <a:endParaRPr lang="nl-NL"/>
          </a:p>
        </p:txBody>
      </p:sp>
    </p:spTree>
    <p:extLst>
      <p:ext uri="{BB962C8B-B14F-4D97-AF65-F5344CB8AC3E}">
        <p14:creationId xmlns:p14="http://schemas.microsoft.com/office/powerpoint/2010/main" val="1098220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77836B08-72ED-4D0D-B7C2-832C985C01C4}" type="datetimeFigureOut">
              <a:rPr lang="nl-NL" smtClean="0"/>
              <a:t>9-2-2016</a:t>
            </a:fld>
            <a:endParaRPr lang="nl-NL"/>
          </a:p>
        </p:txBody>
      </p:sp>
      <p:sp>
        <p:nvSpPr>
          <p:cNvPr id="4" name="Slide Image Placeholder 3"/>
          <p:cNvSpPr>
            <a:spLocks noGrp="1" noRot="1" noChangeAspect="1"/>
          </p:cNvSpPr>
          <p:nvPr>
            <p:ph type="sldImg" idx="2"/>
          </p:nvPr>
        </p:nvSpPr>
        <p:spPr>
          <a:xfrm>
            <a:off x="984250" y="1143000"/>
            <a:ext cx="48895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0FB81-6956-4B64-B850-B8B0EA74D239}" type="slidenum">
              <a:rPr lang="nl-NL" smtClean="0"/>
              <a:t>‹#›</a:t>
            </a:fld>
            <a:endParaRPr lang="nl-NL"/>
          </a:p>
        </p:txBody>
      </p:sp>
    </p:spTree>
    <p:extLst>
      <p:ext uri="{BB962C8B-B14F-4D97-AF65-F5344CB8AC3E}">
        <p14:creationId xmlns:p14="http://schemas.microsoft.com/office/powerpoint/2010/main" val="1318160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lain"/>
            </a:pPr>
            <a:r>
              <a:rPr lang="en-US" dirty="0" smtClean="0"/>
              <a:t>00:00	01:00	Welcome</a:t>
            </a:r>
          </a:p>
          <a:p>
            <a:pPr marL="228600" indent="-228600">
              <a:buAutoNum type="arabicPlain"/>
            </a:pPr>
            <a:endParaRPr lang="en-US" dirty="0" smtClean="0"/>
          </a:p>
          <a:p>
            <a:r>
              <a:rPr lang="en-US" dirty="0" smtClean="0"/>
              <a:t>Welcome</a:t>
            </a:r>
          </a:p>
          <a:p>
            <a:r>
              <a:rPr lang="en-US" dirty="0" smtClean="0"/>
              <a:t>My name is Teun van </a:t>
            </a:r>
            <a:r>
              <a:rPr lang="en-US" dirty="0" err="1" smtClean="0"/>
              <a:t>Sprundel</a:t>
            </a:r>
            <a:r>
              <a:rPr lang="en-US" dirty="0" smtClean="0"/>
              <a:t> and this is my colleague</a:t>
            </a:r>
            <a:r>
              <a:rPr lang="en-US" baseline="0" dirty="0" smtClean="0"/>
              <a:t> Matthew </a:t>
            </a:r>
            <a:r>
              <a:rPr lang="en-US" baseline="0" dirty="0" err="1" smtClean="0"/>
              <a:t>Pegels</a:t>
            </a:r>
            <a:r>
              <a:rPr lang="en-US" baseline="0" dirty="0" smtClean="0"/>
              <a:t>.</a:t>
            </a:r>
          </a:p>
          <a:p>
            <a:r>
              <a:rPr lang="en-US" baseline="0" dirty="0" smtClean="0"/>
              <a:t>We are working at Spotzi BV.</a:t>
            </a:r>
          </a:p>
          <a:p>
            <a:r>
              <a:rPr lang="en-US" baseline="0" dirty="0" smtClean="0"/>
              <a:t>Today we’re giving a presentation about our topic in the </a:t>
            </a:r>
            <a:r>
              <a:rPr lang="en-US" baseline="0" dirty="0" err="1" smtClean="0"/>
              <a:t>geonovum</a:t>
            </a:r>
            <a:r>
              <a:rPr lang="en-US" baseline="0" dirty="0" smtClean="0"/>
              <a:t> research:</a:t>
            </a:r>
          </a:p>
          <a:p>
            <a:r>
              <a:rPr lang="en-US" baseline="0" dirty="0" smtClean="0"/>
              <a:t>A usable spatial data publication platform</a:t>
            </a:r>
          </a:p>
          <a:p>
            <a:r>
              <a:rPr lang="en-US" baseline="0" dirty="0" smtClean="0"/>
              <a:t>We will show you what we’ve been doing in de past two months for this project and will demo some of our results so far</a:t>
            </a:r>
          </a:p>
        </p:txBody>
      </p:sp>
      <p:sp>
        <p:nvSpPr>
          <p:cNvPr id="4" name="Slide Number Placeholder 3"/>
          <p:cNvSpPr>
            <a:spLocks noGrp="1"/>
          </p:cNvSpPr>
          <p:nvPr>
            <p:ph type="sldNum" sz="quarter" idx="10"/>
          </p:nvPr>
        </p:nvSpPr>
        <p:spPr/>
        <p:txBody>
          <a:bodyPr/>
          <a:lstStyle/>
          <a:p>
            <a:fld id="{59E0FB81-6956-4B64-B850-B8B0EA74D239}" type="slidenum">
              <a:rPr lang="nl-NL" smtClean="0"/>
              <a:t>1</a:t>
            </a:fld>
            <a:endParaRPr lang="nl-NL"/>
          </a:p>
        </p:txBody>
      </p:sp>
    </p:spTree>
    <p:extLst>
      <p:ext uri="{BB962C8B-B14F-4D97-AF65-F5344CB8AC3E}">
        <p14:creationId xmlns:p14="http://schemas.microsoft.com/office/powerpoint/2010/main" val="1444602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10	14:30	16:30	Workflows</a:t>
            </a:r>
            <a:endParaRPr lang="en-US" dirty="0" smtClean="0"/>
          </a:p>
          <a:p>
            <a:endParaRPr lang="en-US" dirty="0" smtClean="0"/>
          </a:p>
          <a:p>
            <a:r>
              <a:rPr lang="en-US" dirty="0" smtClean="0"/>
              <a:t>NEXT:</a:t>
            </a:r>
          </a:p>
          <a:p>
            <a:r>
              <a:rPr lang="nl-NL" dirty="0" smtClean="0"/>
              <a:t>DEMO	16:30	19:30	WMS + QGIS </a:t>
            </a:r>
            <a:r>
              <a:rPr lang="nl-NL" dirty="0" err="1" smtClean="0"/>
              <a:t>Plugin</a:t>
            </a:r>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10</a:t>
            </a:fld>
            <a:endParaRPr lang="nl-NL"/>
          </a:p>
        </p:txBody>
      </p:sp>
    </p:spTree>
    <p:extLst>
      <p:ext uri="{BB962C8B-B14F-4D97-AF65-F5344CB8AC3E}">
        <p14:creationId xmlns:p14="http://schemas.microsoft.com/office/powerpoint/2010/main" val="1856238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11	19:30	20:30	Searchable data</a:t>
            </a:r>
          </a:p>
          <a:p>
            <a:endParaRPr lang="en-US" dirty="0" smtClean="0"/>
          </a:p>
          <a:p>
            <a:r>
              <a:rPr lang="en-US" dirty="0" smtClean="0"/>
              <a:t>NEXT</a:t>
            </a:r>
          </a:p>
          <a:p>
            <a:r>
              <a:rPr lang="en-US" dirty="0" smtClean="0"/>
              <a:t>DEMO: 	20:30	25:30	APIS</a:t>
            </a:r>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11</a:t>
            </a:fld>
            <a:endParaRPr lang="nl-NL"/>
          </a:p>
        </p:txBody>
      </p:sp>
    </p:spTree>
    <p:extLst>
      <p:ext uri="{BB962C8B-B14F-4D97-AF65-F5344CB8AC3E}">
        <p14:creationId xmlns:p14="http://schemas.microsoft.com/office/powerpoint/2010/main" val="4223674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12	25:30	27:30	Linked data</a:t>
            </a:r>
          </a:p>
          <a:p>
            <a:endParaRPr lang="en-US" dirty="0" smtClean="0"/>
          </a:p>
          <a:p>
            <a:endParaRPr lang="en-US" dirty="0" smtClean="0"/>
          </a:p>
          <a:p>
            <a:r>
              <a:rPr lang="en-US" dirty="0" smtClean="0"/>
              <a:t>NEXT:</a:t>
            </a:r>
          </a:p>
          <a:p>
            <a:r>
              <a:rPr lang="nl-NL" dirty="0" smtClean="0"/>
              <a:t>DEMO:	27:30	30:00	Information</a:t>
            </a:r>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12</a:t>
            </a:fld>
            <a:endParaRPr lang="nl-NL"/>
          </a:p>
        </p:txBody>
      </p:sp>
    </p:spTree>
    <p:extLst>
      <p:ext uri="{BB962C8B-B14F-4D97-AF65-F5344CB8AC3E}">
        <p14:creationId xmlns:p14="http://schemas.microsoft.com/office/powerpoint/2010/main" val="211189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lain" startAt="2"/>
            </a:pPr>
            <a:r>
              <a:rPr lang="en-US" dirty="0" smtClean="0"/>
              <a:t>01:00	02:00	Content</a:t>
            </a:r>
          </a:p>
          <a:p>
            <a:pPr marL="228600" indent="-228600">
              <a:buAutoNum type="arabicPlain" startAt="2"/>
            </a:pPr>
            <a:endParaRPr lang="en-US" dirty="0" smtClean="0"/>
          </a:p>
          <a:p>
            <a:endParaRPr lang="en-US" dirty="0" smtClean="0"/>
          </a:p>
          <a:p>
            <a:r>
              <a:rPr lang="en-US" dirty="0" smtClean="0"/>
              <a:t>Content </a:t>
            </a:r>
            <a:r>
              <a:rPr lang="en-US" dirty="0" smtClean="0"/>
              <a:t>of the presentation:</a:t>
            </a:r>
          </a:p>
          <a:p>
            <a:endParaRPr lang="en-US" dirty="0" smtClean="0"/>
          </a:p>
          <a:p>
            <a:r>
              <a:rPr lang="en-US" dirty="0" err="1" smtClean="0"/>
              <a:t>Spotzi</a:t>
            </a:r>
            <a:endParaRPr lang="en-US" dirty="0" smtClean="0"/>
          </a:p>
          <a:p>
            <a:r>
              <a:rPr lang="en-US" dirty="0" smtClean="0"/>
              <a:t>Topic</a:t>
            </a:r>
            <a:r>
              <a:rPr lang="en-US" baseline="0" dirty="0" smtClean="0"/>
              <a:t> 2</a:t>
            </a:r>
          </a:p>
          <a:p>
            <a:r>
              <a:rPr lang="en-US" baseline="0" dirty="0" smtClean="0"/>
              <a:t>Our tasks:</a:t>
            </a:r>
          </a:p>
          <a:p>
            <a:pPr marL="171450" indent="-171450">
              <a:buFontTx/>
              <a:buChar char="-"/>
            </a:pPr>
            <a:r>
              <a:rPr lang="en-US" baseline="0" dirty="0" smtClean="0"/>
              <a:t>User management</a:t>
            </a:r>
          </a:p>
          <a:p>
            <a:pPr marL="171450" indent="-171450">
              <a:buFontTx/>
              <a:buChar char="-"/>
            </a:pPr>
            <a:r>
              <a:rPr lang="en-US" baseline="0" dirty="0" smtClean="0"/>
              <a:t>Workflows and toolchains</a:t>
            </a:r>
          </a:p>
          <a:p>
            <a:pPr marL="171450" indent="-171450">
              <a:buFontTx/>
              <a:buChar char="-"/>
            </a:pPr>
            <a:r>
              <a:rPr lang="en-US" baseline="0" dirty="0" smtClean="0"/>
              <a:t>Searchable data</a:t>
            </a:r>
          </a:p>
          <a:p>
            <a:pPr marL="171450" indent="-171450">
              <a:buFontTx/>
              <a:buChar char="-"/>
            </a:pPr>
            <a:r>
              <a:rPr lang="en-US" baseline="0" dirty="0" smtClean="0"/>
              <a:t>Linking data</a:t>
            </a:r>
          </a:p>
          <a:p>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2</a:t>
            </a:fld>
            <a:endParaRPr lang="nl-NL"/>
          </a:p>
        </p:txBody>
      </p:sp>
    </p:spTree>
    <p:extLst>
      <p:ext uri="{BB962C8B-B14F-4D97-AF65-F5344CB8AC3E}">
        <p14:creationId xmlns:p14="http://schemas.microsoft.com/office/powerpoint/2010/main" val="820869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02:00	03:00	Spotzi</a:t>
            </a:r>
          </a:p>
          <a:p>
            <a:endParaRPr lang="en-US" dirty="0" smtClean="0"/>
          </a:p>
          <a:p>
            <a:r>
              <a:rPr lang="en-US" dirty="0" smtClean="0"/>
              <a:t>Spotzi</a:t>
            </a:r>
            <a:endParaRPr lang="en-US" dirty="0" smtClean="0"/>
          </a:p>
          <a:p>
            <a:pPr marL="171450" indent="-171450">
              <a:buFontTx/>
              <a:buChar char="-"/>
            </a:pPr>
            <a:r>
              <a:rPr lang="en-US" baseline="0" dirty="0" smtClean="0"/>
              <a:t>Find</a:t>
            </a:r>
          </a:p>
          <a:p>
            <a:pPr marL="171450" indent="-171450">
              <a:buFontTx/>
              <a:buChar char="-"/>
            </a:pPr>
            <a:r>
              <a:rPr lang="en-US" baseline="0" dirty="0" smtClean="0"/>
              <a:t>Analyze</a:t>
            </a:r>
          </a:p>
          <a:p>
            <a:pPr marL="171450" indent="-171450">
              <a:buFontTx/>
              <a:buChar char="-"/>
            </a:pPr>
            <a:r>
              <a:rPr lang="en-US" baseline="0" dirty="0" smtClean="0"/>
              <a:t>Visualize</a:t>
            </a:r>
          </a:p>
          <a:p>
            <a:pPr marL="171450" indent="-171450">
              <a:buFontTx/>
              <a:buChar char="-"/>
            </a:pPr>
            <a:endParaRPr lang="en-US" baseline="0" dirty="0" smtClean="0"/>
          </a:p>
          <a:p>
            <a:pPr marL="0" indent="0">
              <a:buFontTx/>
              <a:buNone/>
            </a:pPr>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3</a:t>
            </a:fld>
            <a:endParaRPr lang="nl-NL"/>
          </a:p>
        </p:txBody>
      </p:sp>
    </p:spTree>
    <p:extLst>
      <p:ext uri="{BB962C8B-B14F-4D97-AF65-F5344CB8AC3E}">
        <p14:creationId xmlns:p14="http://schemas.microsoft.com/office/powerpoint/2010/main" val="3743678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03:00	03:30	Data of Spotzi</a:t>
            </a:r>
          </a:p>
          <a:p>
            <a:endParaRPr lang="en-US" dirty="0" smtClean="0"/>
          </a:p>
          <a:p>
            <a:r>
              <a:rPr lang="en-US" dirty="0" smtClean="0"/>
              <a:t>A </a:t>
            </a:r>
            <a:r>
              <a:rPr lang="en-US" dirty="0" smtClean="0"/>
              <a:t>lot of data</a:t>
            </a:r>
          </a:p>
          <a:p>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4</a:t>
            </a:fld>
            <a:endParaRPr lang="nl-NL"/>
          </a:p>
        </p:txBody>
      </p:sp>
    </p:spTree>
    <p:extLst>
      <p:ext uri="{BB962C8B-B14F-4D97-AF65-F5344CB8AC3E}">
        <p14:creationId xmlns:p14="http://schemas.microsoft.com/office/powerpoint/2010/main" val="869227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03:30	04:30	Research Topic 2</a:t>
            </a:r>
          </a:p>
          <a:p>
            <a:endParaRPr lang="en-US" dirty="0" smtClean="0"/>
          </a:p>
          <a:p>
            <a:r>
              <a:rPr lang="en-US" dirty="0" smtClean="0"/>
              <a:t>About </a:t>
            </a:r>
            <a:r>
              <a:rPr lang="en-US" dirty="0" smtClean="0"/>
              <a:t>the </a:t>
            </a:r>
            <a:r>
              <a:rPr lang="en-US" dirty="0" smtClean="0"/>
              <a:t>topic</a:t>
            </a:r>
          </a:p>
          <a:p>
            <a:r>
              <a:rPr lang="en-US" dirty="0" smtClean="0"/>
              <a:t>Platform</a:t>
            </a:r>
            <a:r>
              <a:rPr lang="en-US" baseline="0" dirty="0" smtClean="0"/>
              <a:t> approach for spatial data on the web</a:t>
            </a:r>
          </a:p>
          <a:p>
            <a:endParaRPr lang="en-US" dirty="0" smtClean="0"/>
          </a:p>
          <a:p>
            <a:r>
              <a:rPr lang="en-US" dirty="0" smtClean="0"/>
              <a:t>The</a:t>
            </a:r>
            <a:r>
              <a:rPr lang="en-US" baseline="0" dirty="0" smtClean="0"/>
              <a:t> goal of </a:t>
            </a:r>
            <a:r>
              <a:rPr lang="en-US" baseline="0" smtClean="0"/>
              <a:t>this </a:t>
            </a:r>
            <a:r>
              <a:rPr lang="en-US" baseline="0" smtClean="0"/>
              <a:t>topic</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cap="all" dirty="0" smtClean="0">
                <a:solidFill>
                  <a:schemeClr val="bg1"/>
                </a:solidFill>
                <a:latin typeface="Roboto Lt" pitchFamily="2" charset="0"/>
                <a:ea typeface="Roboto Lt" pitchFamily="2" charset="0"/>
              </a:rPr>
              <a:t>The leading perspective of this research topic is using the data, i.e. the user leading perspective. Its goal is to find out how to make spatial data easy to find and more specifically to explore the idea of ‘government as a platform’ i.e. make data easier to use by providing not only the data itself but also a community surrounding it. Given the fact that now there are disparate data sources full of opaque data, what needs to be done differently and by whom?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cap="all" dirty="0" smtClean="0">
              <a:solidFill>
                <a:schemeClr val="bg1"/>
              </a:solidFill>
              <a:latin typeface="Roboto Lt" pitchFamily="2" charset="0"/>
              <a:ea typeface="Roboto Lt"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Questions for this topic that we need to investigate</a:t>
            </a:r>
            <a:endParaRPr lang="en-US" sz="1200" cap="all" dirty="0" smtClean="0">
              <a:solidFill>
                <a:schemeClr val="bg1"/>
              </a:solidFill>
              <a:latin typeface="Roboto Lt" pitchFamily="2" charset="0"/>
              <a:ea typeface="Roboto Lt" pitchFamily="2" charset="0"/>
            </a:endParaRPr>
          </a:p>
          <a:p>
            <a:pPr marL="285750" indent="-285750">
              <a:buFont typeface="Arial" panose="020B0604020202020204" pitchFamily="34" charset="0"/>
              <a:buChar char="•"/>
            </a:pPr>
            <a:r>
              <a:rPr lang="en-US" sz="1200" cap="all" dirty="0" smtClean="0">
                <a:solidFill>
                  <a:schemeClr val="bg1"/>
                </a:solidFill>
                <a:latin typeface="Roboto Lt" pitchFamily="2" charset="0"/>
                <a:ea typeface="Roboto Lt" pitchFamily="2" charset="0"/>
              </a:rPr>
              <a:t>What should a governmental data dissemination platform look like? </a:t>
            </a:r>
          </a:p>
          <a:p>
            <a:pPr marL="285750" indent="-285750">
              <a:buFont typeface="Arial" panose="020B0604020202020204" pitchFamily="34" charset="0"/>
              <a:buChar char="•"/>
            </a:pPr>
            <a:r>
              <a:rPr lang="en-US" sz="1200" cap="all" dirty="0" smtClean="0">
                <a:solidFill>
                  <a:schemeClr val="bg1"/>
                </a:solidFill>
                <a:latin typeface="Roboto Lt" pitchFamily="2" charset="0"/>
                <a:ea typeface="Roboto Lt" pitchFamily="2" charset="0"/>
              </a:rPr>
              <a:t>How can metadata be made </a:t>
            </a:r>
            <a:r>
              <a:rPr lang="en-US" sz="1200" cap="all" dirty="0" err="1" smtClean="0">
                <a:solidFill>
                  <a:schemeClr val="bg1"/>
                </a:solidFill>
                <a:latin typeface="Roboto Lt" pitchFamily="2" charset="0"/>
                <a:ea typeface="Roboto Lt" pitchFamily="2" charset="0"/>
              </a:rPr>
              <a:t>crawlable</a:t>
            </a:r>
            <a:r>
              <a:rPr lang="en-US" sz="1200" cap="all" dirty="0" smtClean="0">
                <a:solidFill>
                  <a:schemeClr val="bg1"/>
                </a:solidFill>
                <a:latin typeface="Roboto Lt" pitchFamily="2" charset="0"/>
                <a:ea typeface="Roboto Lt" pitchFamily="2" charset="0"/>
              </a:rPr>
              <a:t> and </a:t>
            </a:r>
            <a:r>
              <a:rPr lang="en-US" sz="1200" cap="all" dirty="0" err="1" smtClean="0">
                <a:solidFill>
                  <a:schemeClr val="bg1"/>
                </a:solidFill>
                <a:latin typeface="Roboto Lt" pitchFamily="2" charset="0"/>
                <a:ea typeface="Roboto Lt" pitchFamily="2" charset="0"/>
              </a:rPr>
              <a:t>indexable</a:t>
            </a:r>
            <a:r>
              <a:rPr lang="en-US" sz="1200" cap="all" dirty="0" smtClean="0">
                <a:solidFill>
                  <a:schemeClr val="bg1"/>
                </a:solidFill>
                <a:latin typeface="Roboto Lt" pitchFamily="2" charset="0"/>
                <a:ea typeface="Roboto Lt" pitchFamily="2" charset="0"/>
              </a:rPr>
              <a:t> by search engines? </a:t>
            </a:r>
          </a:p>
          <a:p>
            <a:pPr marL="285750" indent="-285750">
              <a:buFont typeface="Arial" panose="020B0604020202020204" pitchFamily="34" charset="0"/>
              <a:buChar char="•"/>
            </a:pPr>
            <a:r>
              <a:rPr lang="en-US" sz="1200" cap="all" dirty="0" smtClean="0">
                <a:solidFill>
                  <a:schemeClr val="bg1"/>
                </a:solidFill>
                <a:latin typeface="Roboto Lt" pitchFamily="2" charset="0"/>
                <a:ea typeface="Roboto Lt" pitchFamily="2" charset="0"/>
              </a:rPr>
              <a:t>How can users be allowed to expand authoritative data? </a:t>
            </a:r>
          </a:p>
          <a:p>
            <a:pPr marL="285750" indent="-285750">
              <a:buFont typeface="Arial" panose="020B0604020202020204" pitchFamily="34" charset="0"/>
              <a:buChar char="•"/>
            </a:pPr>
            <a:r>
              <a:rPr lang="en-US" sz="1200" cap="all" dirty="0" smtClean="0">
                <a:solidFill>
                  <a:schemeClr val="bg1"/>
                </a:solidFill>
                <a:latin typeface="Roboto Lt" pitchFamily="2" charset="0"/>
                <a:ea typeface="Roboto Lt" pitchFamily="2" charset="0"/>
              </a:rPr>
              <a:t>How can information instead of data be made </a:t>
            </a:r>
            <a:r>
              <a:rPr lang="en-US" sz="1200" cap="all" dirty="0" err="1" smtClean="0">
                <a:solidFill>
                  <a:schemeClr val="bg1"/>
                </a:solidFill>
                <a:latin typeface="Roboto Lt" pitchFamily="2" charset="0"/>
                <a:ea typeface="Roboto Lt" pitchFamily="2" charset="0"/>
              </a:rPr>
              <a:t>crawlable</a:t>
            </a:r>
            <a:r>
              <a:rPr lang="en-US" sz="1200" cap="all" dirty="0" smtClean="0">
                <a:solidFill>
                  <a:schemeClr val="bg1"/>
                </a:solidFill>
                <a:latin typeface="Roboto Lt" pitchFamily="2" charset="0"/>
                <a:ea typeface="Roboto Lt" pitchFamily="2" charset="0"/>
              </a:rPr>
              <a:t>? </a:t>
            </a:r>
          </a:p>
          <a:p>
            <a:pPr marL="285750" indent="-285750">
              <a:buFont typeface="Arial" panose="020B0604020202020204" pitchFamily="34" charset="0"/>
              <a:buChar char="•"/>
            </a:pPr>
            <a:r>
              <a:rPr lang="en-US" sz="1200" cap="all" dirty="0" smtClean="0">
                <a:solidFill>
                  <a:schemeClr val="bg1"/>
                </a:solidFill>
                <a:latin typeface="Roboto Lt" pitchFamily="2" charset="0"/>
                <a:ea typeface="Roboto Lt" pitchFamily="2" charset="0"/>
              </a:rPr>
              <a:t>What can we learn from </a:t>
            </a:r>
            <a:r>
              <a:rPr lang="en-US" sz="1200" cap="all" dirty="0" err="1" smtClean="0">
                <a:solidFill>
                  <a:schemeClr val="bg1"/>
                </a:solidFill>
                <a:latin typeface="Roboto Lt" pitchFamily="2" charset="0"/>
                <a:ea typeface="Roboto Lt" pitchFamily="2" charset="0"/>
              </a:rPr>
              <a:t>OpenStreetmap’s</a:t>
            </a:r>
            <a:r>
              <a:rPr lang="en-US" sz="1200" cap="all" dirty="0" smtClean="0">
                <a:solidFill>
                  <a:schemeClr val="bg1"/>
                </a:solidFill>
                <a:latin typeface="Roboto Lt" pitchFamily="2" charset="0"/>
                <a:ea typeface="Roboto Lt" pitchFamily="2" charset="0"/>
              </a:rPr>
              <a:t> data model and search APIs</a:t>
            </a:r>
          </a:p>
          <a:p>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5</a:t>
            </a:fld>
            <a:endParaRPr lang="nl-NL"/>
          </a:p>
        </p:txBody>
      </p:sp>
    </p:spTree>
    <p:extLst>
      <p:ext uri="{BB962C8B-B14F-4D97-AF65-F5344CB8AC3E}">
        <p14:creationId xmlns:p14="http://schemas.microsoft.com/office/powerpoint/2010/main" val="4087525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04:30	05:30	OSM</a:t>
            </a:r>
          </a:p>
          <a:p>
            <a:endParaRPr lang="en-US" dirty="0" smtClean="0"/>
          </a:p>
          <a:p>
            <a:r>
              <a:rPr lang="en-US" dirty="0" smtClean="0"/>
              <a:t>In </a:t>
            </a:r>
            <a:r>
              <a:rPr lang="en-US" dirty="0" smtClean="0"/>
              <a:t>recent years </a:t>
            </a:r>
            <a:r>
              <a:rPr lang="en-US" dirty="0" err="1" smtClean="0"/>
              <a:t>OpenStreetMap</a:t>
            </a:r>
            <a:r>
              <a:rPr lang="en-US" baseline="0" dirty="0" smtClean="0"/>
              <a:t> (OSM) has become an ubiquitous platform for storage, management and extraction of geographical data. </a:t>
            </a:r>
            <a:endParaRPr lang="en-US" baseline="0" dirty="0" smtClean="0"/>
          </a:p>
          <a:p>
            <a:r>
              <a:rPr lang="en-US" baseline="0" dirty="0" smtClean="0"/>
              <a:t>The </a:t>
            </a:r>
            <a:r>
              <a:rPr lang="en-US" baseline="0" dirty="0" smtClean="0"/>
              <a:t>quality of the data has increased considerably. </a:t>
            </a:r>
            <a:endParaRPr lang="en-US" baseline="0" dirty="0" smtClean="0"/>
          </a:p>
          <a:p>
            <a:r>
              <a:rPr lang="en-US" baseline="0" dirty="0" smtClean="0"/>
              <a:t>An </a:t>
            </a:r>
            <a:r>
              <a:rPr lang="en-US" baseline="0" dirty="0" smtClean="0"/>
              <a:t>ever growing number of companies is using it to power their innovative geo-services. </a:t>
            </a:r>
            <a:endParaRPr lang="en-US" baseline="0" dirty="0" smtClean="0"/>
          </a:p>
          <a:p>
            <a:r>
              <a:rPr lang="en-US" baseline="0" dirty="0" smtClean="0"/>
              <a:t>OSM’s </a:t>
            </a:r>
            <a:r>
              <a:rPr lang="en-US" baseline="0" dirty="0" smtClean="0"/>
              <a:t>already rich tooling ecosystem is </a:t>
            </a:r>
            <a:r>
              <a:rPr lang="en-US" baseline="0" dirty="0" err="1" smtClean="0"/>
              <a:t>explanding</a:t>
            </a:r>
            <a:r>
              <a:rPr lang="en-US" baseline="0" dirty="0" smtClean="0"/>
              <a:t> at a considerable rate as more and more companies and organizations are contributing resources. Finding, querying and downloading data from </a:t>
            </a:r>
            <a:r>
              <a:rPr lang="en-US" baseline="0" dirty="0" err="1" smtClean="0"/>
              <a:t>OpenStreetMap</a:t>
            </a:r>
            <a:r>
              <a:rPr lang="en-US" baseline="0" dirty="0" smtClean="0"/>
              <a:t> has become straightforward and can be done in many different ways. Plugins that read date from OSM exist for many popular GIS, data visualization tools and client-side frameworks.</a:t>
            </a:r>
          </a:p>
          <a:p>
            <a:endParaRPr lang="en-US" baseline="0" dirty="0" smtClean="0"/>
          </a:p>
          <a:p>
            <a:r>
              <a:rPr lang="en-US" baseline="0" dirty="0" smtClean="0"/>
              <a:t>The popularity and low barrier of entry to the OSM technology stack raises the question: is it suitable for use as a modern dissemination platform for open data? OSM and the tooling/APIs that surround it provide:</a:t>
            </a:r>
          </a:p>
          <a:p>
            <a:pPr marL="171450" indent="-171450">
              <a:buFontTx/>
              <a:buChar char="-"/>
            </a:pPr>
            <a:r>
              <a:rPr lang="en-US" baseline="0" dirty="0" smtClean="0"/>
              <a:t>A single/central searchable data store</a:t>
            </a:r>
          </a:p>
          <a:p>
            <a:pPr marL="171450" indent="-171450">
              <a:buFontTx/>
              <a:buChar char="-"/>
            </a:pPr>
            <a:r>
              <a:rPr lang="en-US" baseline="0" dirty="0" smtClean="0"/>
              <a:t>Input from users: anyone can create adapt, delete and tag objects</a:t>
            </a:r>
          </a:p>
          <a:p>
            <a:pPr marL="171450" indent="-171450">
              <a:buFontTx/>
              <a:buChar char="-"/>
            </a:pPr>
            <a:r>
              <a:rPr lang="en-US" baseline="0" dirty="0" smtClean="0"/>
              <a:t>History through </a:t>
            </a:r>
            <a:r>
              <a:rPr lang="en-US" baseline="0" dirty="0" err="1" smtClean="0"/>
              <a:t>changesets</a:t>
            </a:r>
            <a:endParaRPr lang="en-US" baseline="0" dirty="0" smtClean="0"/>
          </a:p>
          <a:p>
            <a:pPr marL="171450" indent="-171450">
              <a:buFontTx/>
              <a:buChar char="-"/>
            </a:pPr>
            <a:r>
              <a:rPr lang="en-US" baseline="0" dirty="0" smtClean="0"/>
              <a:t>Flat file downloads as well as queries through APIs</a:t>
            </a:r>
          </a:p>
          <a:p>
            <a:pPr marL="171450" indent="-171450">
              <a:buFontTx/>
              <a:buChar char="-"/>
            </a:pPr>
            <a:r>
              <a:rPr lang="en-US" baseline="0" dirty="0" smtClean="0"/>
              <a:t>Lively community and extensive documentation</a:t>
            </a:r>
          </a:p>
          <a:p>
            <a:pPr marL="171450" indent="-171450">
              <a:buFontTx/>
              <a:buChar char="-"/>
            </a:pPr>
            <a:r>
              <a:rPr lang="en-US" baseline="0" dirty="0" smtClean="0"/>
              <a:t>Rich tooling ecosystem</a:t>
            </a:r>
          </a:p>
          <a:p>
            <a:pPr marL="171450" indent="-171450">
              <a:buFontTx/>
              <a:buChar char="-"/>
            </a:pPr>
            <a:r>
              <a:rPr lang="en-US" baseline="0" dirty="0" smtClean="0"/>
              <a:t>Each object type has a unique ID and thus could be referred to by a URL</a:t>
            </a:r>
          </a:p>
          <a:p>
            <a:pPr marL="171450" indent="-171450">
              <a:buFontTx/>
              <a:buChar char="-"/>
            </a:pPr>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6</a:t>
            </a:fld>
            <a:endParaRPr lang="nl-NL"/>
          </a:p>
        </p:txBody>
      </p:sp>
    </p:spTree>
    <p:extLst>
      <p:ext uri="{BB962C8B-B14F-4D97-AF65-F5344CB8AC3E}">
        <p14:creationId xmlns:p14="http://schemas.microsoft.com/office/powerpoint/2010/main" val="268560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05:30	06:00	Why tender</a:t>
            </a:r>
          </a:p>
          <a:p>
            <a:endParaRPr lang="en-US" dirty="0" smtClean="0"/>
          </a:p>
          <a:p>
            <a:r>
              <a:rPr lang="en-US" dirty="0" smtClean="0"/>
              <a:t>Spotzi </a:t>
            </a:r>
            <a:r>
              <a:rPr lang="en-US" dirty="0" smtClean="0"/>
              <a:t>and Topic </a:t>
            </a:r>
            <a:r>
              <a:rPr lang="en-US" dirty="0" smtClean="0"/>
              <a:t>2</a:t>
            </a:r>
          </a:p>
          <a:p>
            <a:endParaRPr lang="en-US" dirty="0" smtClean="0"/>
          </a:p>
          <a:p>
            <a:r>
              <a:rPr lang="en-US" dirty="0" smtClean="0"/>
              <a:t>Motivation</a:t>
            </a:r>
          </a:p>
          <a:p>
            <a:pPr marL="171450" indent="-171450">
              <a:buFont typeface="Arial" panose="020B0604020202020204" pitchFamily="34" charset="0"/>
              <a:buChar char="•"/>
            </a:pPr>
            <a:r>
              <a:rPr lang="en-US" dirty="0" smtClean="0"/>
              <a:t>Fits</a:t>
            </a:r>
            <a:r>
              <a:rPr lang="en-US" baseline="0" dirty="0" smtClean="0"/>
              <a:t> us well</a:t>
            </a:r>
          </a:p>
          <a:p>
            <a:pPr marL="171450" indent="-171450">
              <a:buFont typeface="Arial" panose="020B0604020202020204" pitchFamily="34" charset="0"/>
              <a:buChar char="•"/>
            </a:pPr>
            <a:r>
              <a:rPr lang="en-US" baseline="0" dirty="0" smtClean="0"/>
              <a:t>Spotzi building a platform that we can use to test with</a:t>
            </a:r>
          </a:p>
          <a:p>
            <a:pPr marL="171450" indent="-171450">
              <a:buFont typeface="Arial" panose="020B0604020202020204" pitchFamily="34" charset="0"/>
              <a:buChar char="•"/>
            </a:pPr>
            <a:r>
              <a:rPr lang="en-US" baseline="0" dirty="0" smtClean="0"/>
              <a:t>Experience with end users</a:t>
            </a:r>
          </a:p>
          <a:p>
            <a:pPr marL="171450" indent="-171450">
              <a:buFont typeface="Arial" panose="020B0604020202020204" pitchFamily="34" charset="0"/>
              <a:buChar char="•"/>
            </a:pPr>
            <a:r>
              <a:rPr lang="en-US" baseline="0" dirty="0" smtClean="0"/>
              <a:t>Great learning experience</a:t>
            </a:r>
          </a:p>
          <a:p>
            <a:pPr marL="0" indent="0">
              <a:buFont typeface="Arial" panose="020B0604020202020204" pitchFamily="34" charset="0"/>
              <a:buNone/>
            </a:pPr>
            <a:endParaRPr lang="en-US" dirty="0" smtClean="0"/>
          </a:p>
          <a:p>
            <a:r>
              <a:rPr lang="en-US" dirty="0" smtClean="0"/>
              <a:t>Approach </a:t>
            </a:r>
            <a:endParaRPr lang="en-US" dirty="0" smtClean="0"/>
          </a:p>
          <a:p>
            <a:pPr marL="171450" indent="-171450">
              <a:buFont typeface="Arial" panose="020B0604020202020204" pitchFamily="34" charset="0"/>
              <a:buChar char="•"/>
            </a:pPr>
            <a:r>
              <a:rPr lang="en-US" dirty="0" smtClean="0"/>
              <a:t>Using our own platform, based on </a:t>
            </a:r>
            <a:r>
              <a:rPr lang="en-US" dirty="0" err="1" smtClean="0"/>
              <a:t>CartoDB</a:t>
            </a:r>
            <a:r>
              <a:rPr lang="en-US" dirty="0" smtClean="0"/>
              <a:t> technology</a:t>
            </a:r>
          </a:p>
          <a:p>
            <a:pPr marL="171450" indent="-171450">
              <a:buFont typeface="Arial" panose="020B0604020202020204" pitchFamily="34" charset="0"/>
              <a:buChar char="•"/>
            </a:pPr>
            <a:r>
              <a:rPr lang="en-US" dirty="0" smtClean="0"/>
              <a:t>Adjusting the platform for the </a:t>
            </a:r>
            <a:r>
              <a:rPr lang="en-US" dirty="0" err="1" smtClean="0"/>
              <a:t>geonovum</a:t>
            </a:r>
            <a:r>
              <a:rPr lang="en-US" dirty="0" smtClean="0"/>
              <a:t> project</a:t>
            </a:r>
          </a:p>
          <a:p>
            <a:pPr marL="171450" indent="-171450">
              <a:buFont typeface="Arial" panose="020B0604020202020204" pitchFamily="34" charset="0"/>
              <a:buChar char="•"/>
            </a:pPr>
            <a:r>
              <a:rPr lang="en-US" dirty="0" smtClean="0"/>
              <a:t>Good</a:t>
            </a:r>
            <a:r>
              <a:rPr lang="en-US" baseline="0" dirty="0" smtClean="0"/>
              <a:t> communication with end-users, user is important</a:t>
            </a:r>
          </a:p>
          <a:p>
            <a:pPr marL="171450" indent="-171450">
              <a:buFont typeface="Arial" panose="020B0604020202020204" pitchFamily="34" charset="0"/>
              <a:buChar char="•"/>
            </a:pPr>
            <a:r>
              <a:rPr lang="en-US" baseline="0" dirty="0" smtClean="0"/>
              <a:t>Keep it simple</a:t>
            </a:r>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59E0FB81-6956-4B64-B850-B8B0EA74D239}" type="slidenum">
              <a:rPr lang="nl-NL" smtClean="0"/>
              <a:t>7</a:t>
            </a:fld>
            <a:endParaRPr lang="nl-NL"/>
          </a:p>
        </p:txBody>
      </p:sp>
    </p:spTree>
    <p:extLst>
      <p:ext uri="{BB962C8B-B14F-4D97-AF65-F5344CB8AC3E}">
        <p14:creationId xmlns:p14="http://schemas.microsoft.com/office/powerpoint/2010/main" val="1737290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06:00	06:30	</a:t>
            </a:r>
            <a:r>
              <a:rPr lang="en-US" dirty="0" err="1" smtClean="0"/>
              <a:t>ContentsOverview</a:t>
            </a:r>
            <a:endParaRPr lang="en-US" dirty="0" smtClean="0"/>
          </a:p>
          <a:p>
            <a:endParaRPr lang="en-US" dirty="0" smtClean="0"/>
          </a:p>
          <a:p>
            <a:endParaRPr lang="en-US" dirty="0" smtClean="0"/>
          </a:p>
          <a:p>
            <a:r>
              <a:rPr lang="en-US" dirty="0" smtClean="0"/>
              <a:t>Quick </a:t>
            </a:r>
            <a:r>
              <a:rPr lang="en-US" dirty="0" smtClean="0"/>
              <a:t>overview</a:t>
            </a:r>
            <a:r>
              <a:rPr lang="en-US" baseline="0" dirty="0" smtClean="0"/>
              <a:t> of the presentation. </a:t>
            </a:r>
            <a:br>
              <a:rPr lang="en-US" baseline="0" dirty="0" smtClean="0"/>
            </a:br>
            <a:r>
              <a:rPr lang="en-US" baseline="0" dirty="0" smtClean="0"/>
              <a:t>Where are we now and what’s next.</a:t>
            </a:r>
          </a:p>
          <a:p>
            <a:endParaRPr lang="en-US" baseline="0" dirty="0" smtClean="0"/>
          </a:p>
          <a:p>
            <a:pPr lvl="1"/>
            <a:r>
              <a:rPr lang="en-US" sz="1400" dirty="0" smtClean="0">
                <a:solidFill>
                  <a:schemeClr val="bg1"/>
                </a:solidFill>
              </a:rPr>
              <a:t>User management</a:t>
            </a:r>
          </a:p>
          <a:p>
            <a:pPr marL="742950" lvl="1" indent="-285750">
              <a:buFont typeface="Arial" panose="020B0604020202020204" pitchFamily="34" charset="0"/>
              <a:buChar char="•"/>
            </a:pPr>
            <a:r>
              <a:rPr lang="en-US" sz="1400" dirty="0" smtClean="0">
                <a:solidFill>
                  <a:schemeClr val="bg1"/>
                </a:solidFill>
              </a:rPr>
              <a:t>Task 1</a:t>
            </a:r>
            <a:r>
              <a:rPr lang="en-US" sz="1400" baseline="0" dirty="0" smtClean="0">
                <a:solidFill>
                  <a:schemeClr val="bg1"/>
                </a:solidFill>
              </a:rPr>
              <a:t> </a:t>
            </a:r>
            <a:r>
              <a:rPr lang="en-US" sz="1400" dirty="0" smtClean="0">
                <a:solidFill>
                  <a:schemeClr val="bg1"/>
                </a:solidFill>
              </a:rPr>
              <a:t>– U</a:t>
            </a:r>
            <a:r>
              <a:rPr lang="en-US" sz="1200" b="0" i="0" kern="1200" dirty="0" smtClean="0">
                <a:solidFill>
                  <a:schemeClr val="tx1"/>
                </a:solidFill>
                <a:effectLst/>
                <a:latin typeface="+mn-lt"/>
                <a:ea typeface="+mn-ea"/>
                <a:cs typeface="+mn-cs"/>
              </a:rPr>
              <a:t>pdating the data.</a:t>
            </a:r>
            <a:endParaRPr lang="en-US" sz="1400" dirty="0" smtClean="0">
              <a:solidFill>
                <a:schemeClr val="bg1"/>
              </a:solidFill>
            </a:endParaRPr>
          </a:p>
          <a:p>
            <a:pPr lvl="1"/>
            <a:endParaRPr lang="en-US" sz="1400" dirty="0" smtClean="0">
              <a:solidFill>
                <a:schemeClr val="bg1"/>
              </a:solidFill>
            </a:endParaRPr>
          </a:p>
          <a:p>
            <a:pPr lvl="1"/>
            <a:r>
              <a:rPr lang="en-US" sz="1400" dirty="0" smtClean="0">
                <a:solidFill>
                  <a:schemeClr val="bg1"/>
                </a:solidFill>
              </a:rPr>
              <a:t>Workflows and toolchains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bg1"/>
                </a:solidFill>
              </a:rPr>
              <a:t>Task 2 - W</a:t>
            </a:r>
            <a:r>
              <a:rPr lang="en-US" sz="1200" b="0" i="0" kern="1200" dirty="0" smtClean="0">
                <a:solidFill>
                  <a:schemeClr val="tx1"/>
                </a:solidFill>
                <a:effectLst/>
                <a:latin typeface="+mn-lt"/>
                <a:ea typeface="+mn-ea"/>
                <a:cs typeface="+mn-cs"/>
              </a:rPr>
              <a:t>orking with existing workflows.</a:t>
            </a:r>
            <a:endParaRPr lang="en-US" sz="1400" dirty="0" smtClean="0">
              <a:solidFill>
                <a:schemeClr val="bg1"/>
              </a:solidFill>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bg1"/>
                </a:solidFill>
              </a:rPr>
              <a:t>Task 6 - Cr</a:t>
            </a:r>
            <a:r>
              <a:rPr lang="en-US" sz="1200" b="0" i="0" kern="1200" dirty="0" smtClean="0">
                <a:solidFill>
                  <a:schemeClr val="tx1"/>
                </a:solidFill>
                <a:effectLst/>
                <a:latin typeface="+mn-lt"/>
                <a:ea typeface="+mn-ea"/>
                <a:cs typeface="+mn-cs"/>
              </a:rPr>
              <a:t>eating a toolchain that allows non-geo administrators and data owners to publish and maintain information.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solidFill>
                  <a:schemeClr val="bg1"/>
                </a:solidFill>
              </a:rPr>
              <a:t>Task 7 - </a:t>
            </a:r>
            <a:r>
              <a:rPr lang="en-US" sz="1400" b="0" i="0" kern="1200" dirty="0" smtClean="0">
                <a:solidFill>
                  <a:schemeClr val="tx1"/>
                </a:solidFill>
                <a:effectLst/>
                <a:latin typeface="+mn-lt"/>
                <a:ea typeface="+mn-ea"/>
                <a:cs typeface="+mn-cs"/>
              </a:rPr>
              <a:t>Spatial Reference Systems.</a:t>
            </a:r>
            <a:endParaRPr lang="en-US" sz="1400" dirty="0" smtClean="0">
              <a:solidFill>
                <a:schemeClr val="bg1"/>
              </a:solidFill>
            </a:endParaRPr>
          </a:p>
          <a:p>
            <a:pPr lvl="1"/>
            <a:endParaRPr lang="en-US" sz="1400" dirty="0" smtClean="0">
              <a:solidFill>
                <a:schemeClr val="bg1"/>
              </a:solidFill>
            </a:endParaRPr>
          </a:p>
          <a:p>
            <a:pPr lvl="1"/>
            <a:r>
              <a:rPr lang="en-US" sz="1400" dirty="0" smtClean="0">
                <a:solidFill>
                  <a:schemeClr val="bg1"/>
                </a:solidFill>
              </a:rPr>
              <a:t>Searchable data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bg1"/>
                </a:solidFill>
              </a:rPr>
              <a:t>Task 3 - C</a:t>
            </a:r>
            <a:r>
              <a:rPr lang="en-US" sz="1200" b="0" i="0" kern="1200" dirty="0" smtClean="0">
                <a:solidFill>
                  <a:schemeClr val="tx1"/>
                </a:solidFill>
                <a:effectLst/>
                <a:latin typeface="+mn-lt"/>
                <a:ea typeface="+mn-ea"/>
                <a:cs typeface="+mn-cs"/>
              </a:rPr>
              <a:t>reating a searchable </a:t>
            </a:r>
            <a:r>
              <a:rPr lang="en-US" sz="1200" b="0" i="0" kern="1200" dirty="0" err="1" smtClean="0">
                <a:solidFill>
                  <a:schemeClr val="tx1"/>
                </a:solidFill>
                <a:effectLst/>
                <a:latin typeface="+mn-lt"/>
                <a:ea typeface="+mn-ea"/>
                <a:cs typeface="+mn-cs"/>
              </a:rPr>
              <a:t>datastore</a:t>
            </a:r>
            <a:r>
              <a:rPr lang="en-US" sz="1200" b="0" i="0" kern="1200" dirty="0" smtClean="0">
                <a:solidFill>
                  <a:schemeClr val="tx1"/>
                </a:solidFill>
                <a:effectLst/>
                <a:latin typeface="+mn-lt"/>
                <a:ea typeface="+mn-ea"/>
                <a:cs typeface="+mn-cs"/>
              </a:rPr>
              <a:t>.</a:t>
            </a:r>
            <a:endParaRPr lang="en-US" sz="1400" dirty="0" smtClean="0">
              <a:solidFill>
                <a:schemeClr val="bg1"/>
              </a:solidFill>
            </a:endParaRPr>
          </a:p>
          <a:p>
            <a:pPr lvl="1"/>
            <a:endParaRPr lang="en-US" sz="1400" dirty="0" smtClean="0">
              <a:solidFill>
                <a:schemeClr val="bg1"/>
              </a:solidFill>
            </a:endParaRPr>
          </a:p>
          <a:p>
            <a:pPr lvl="1"/>
            <a:r>
              <a:rPr lang="en-US" sz="1400" dirty="0" smtClean="0">
                <a:solidFill>
                  <a:schemeClr val="bg1"/>
                </a:solidFill>
              </a:rPr>
              <a:t>Linking data</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bg1"/>
                </a:solidFill>
              </a:rPr>
              <a:t>Task 4 - W</a:t>
            </a:r>
            <a:r>
              <a:rPr lang="en-US" sz="1200" b="0" i="0" kern="1200" dirty="0" smtClean="0">
                <a:solidFill>
                  <a:schemeClr val="tx1"/>
                </a:solidFill>
                <a:effectLst/>
                <a:latin typeface="+mn-lt"/>
                <a:ea typeface="+mn-ea"/>
                <a:cs typeface="+mn-cs"/>
              </a:rPr>
              <a:t>orking with non-geo data.</a:t>
            </a:r>
            <a:endParaRPr lang="en-US" sz="1400" dirty="0" smtClean="0">
              <a:solidFill>
                <a:schemeClr val="bg1"/>
              </a:solidFill>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chemeClr val="bg1"/>
                </a:solidFill>
              </a:rPr>
              <a:t>Task</a:t>
            </a:r>
            <a:r>
              <a:rPr lang="en-US" sz="1400" baseline="0" dirty="0" smtClean="0">
                <a:solidFill>
                  <a:schemeClr val="bg1"/>
                </a:solidFill>
              </a:rPr>
              <a:t> 5 - L</a:t>
            </a:r>
            <a:r>
              <a:rPr lang="en-US" sz="1200" b="0" i="0" kern="1200" dirty="0" smtClean="0">
                <a:solidFill>
                  <a:schemeClr val="tx1"/>
                </a:solidFill>
                <a:effectLst/>
                <a:latin typeface="+mn-lt"/>
                <a:ea typeface="+mn-ea"/>
                <a:cs typeface="+mn-cs"/>
              </a:rPr>
              <a:t>inking the non-geo data (task4) to formal definitions.</a:t>
            </a:r>
            <a:endParaRPr lang="en-US" sz="1400" baseline="0" dirty="0" smtClean="0">
              <a:solidFill>
                <a:schemeClr val="bg1"/>
              </a:solidFill>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bg1"/>
                </a:solidFill>
              </a:rPr>
              <a:t>Task 8 - </a:t>
            </a:r>
            <a:r>
              <a:rPr lang="en-US" sz="1200" b="0" i="0" kern="1200" dirty="0" smtClean="0">
                <a:solidFill>
                  <a:schemeClr val="tx1"/>
                </a:solidFill>
                <a:effectLst/>
                <a:latin typeface="+mn-lt"/>
                <a:ea typeface="+mn-ea"/>
                <a:cs typeface="+mn-cs"/>
              </a:rPr>
              <a:t>Linked Data.</a:t>
            </a:r>
            <a:endParaRPr lang="en-US" sz="1400" baseline="0" dirty="0" smtClean="0">
              <a:solidFill>
                <a:schemeClr val="bg1"/>
              </a:solidFill>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smtClean="0">
              <a:solidFill>
                <a:schemeClr val="bg1"/>
              </a:solidFill>
            </a:endParaRPr>
          </a:p>
          <a:p>
            <a:pPr marL="742950" lvl="1" indent="-285750">
              <a:buFont typeface="Arial" panose="020B0604020202020204" pitchFamily="34" charset="0"/>
              <a:buChar char="•"/>
            </a:pPr>
            <a:endParaRPr lang="en-US" sz="1400" dirty="0" smtClean="0">
              <a:solidFill>
                <a:schemeClr val="bg1"/>
              </a:solidFill>
            </a:endParaRPr>
          </a:p>
          <a:p>
            <a:r>
              <a:rPr lang="en-US" baseline="0" dirty="0" smtClean="0"/>
              <a:t>NEXT:</a:t>
            </a:r>
            <a:endParaRPr lang="en-US" baseline="0" dirty="0" smtClean="0"/>
          </a:p>
          <a:p>
            <a:r>
              <a:rPr lang="nl-NL" dirty="0" smtClean="0"/>
              <a:t>DEMO:	06:30	08:30	Basisfunctionaliteit</a:t>
            </a:r>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8</a:t>
            </a:fld>
            <a:endParaRPr lang="nl-NL"/>
          </a:p>
        </p:txBody>
      </p:sp>
    </p:spTree>
    <p:extLst>
      <p:ext uri="{BB962C8B-B14F-4D97-AF65-F5344CB8AC3E}">
        <p14:creationId xmlns:p14="http://schemas.microsoft.com/office/powerpoint/2010/main" val="503927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lain" startAt="9"/>
            </a:pPr>
            <a:r>
              <a:rPr lang="en-US" sz="1200" b="0" i="0" kern="1200" dirty="0" smtClean="0">
                <a:solidFill>
                  <a:schemeClr val="tx1"/>
                </a:solidFill>
                <a:effectLst/>
                <a:latin typeface="+mn-lt"/>
                <a:ea typeface="+mn-ea"/>
                <a:cs typeface="+mn-cs"/>
              </a:rPr>
              <a:t>08:30	11:30	User Management</a:t>
            </a:r>
          </a:p>
          <a:p>
            <a:pPr marL="228600" indent="-228600">
              <a:buAutoNum type="arabicPlain" startAt="9"/>
            </a:pPr>
            <a:endParaRPr lang="en-US" sz="1200" b="0" i="0" kern="1200" dirty="0" smtClean="0">
              <a:solidFill>
                <a:schemeClr val="tx1"/>
              </a:solidFill>
              <a:effectLst/>
              <a:latin typeface="+mn-lt"/>
              <a:ea typeface="+mn-ea"/>
              <a:cs typeface="+mn-cs"/>
            </a:endParaRPr>
          </a:p>
          <a:p>
            <a:pPr marL="228600" indent="-228600">
              <a:buAutoNum type="arabicPlain" startAt="9"/>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Whereas </a:t>
            </a:r>
            <a:r>
              <a:rPr lang="en-US" sz="1200" b="0" i="0" kern="1200" dirty="0" smtClean="0">
                <a:solidFill>
                  <a:schemeClr val="tx1"/>
                </a:solidFill>
                <a:effectLst/>
                <a:latin typeface="+mn-lt"/>
                <a:ea typeface="+mn-ea"/>
                <a:cs typeface="+mn-cs"/>
              </a:rPr>
              <a:t>the strength of OSM is its crowdsourcing/VGI5 capabilities, authoritative data should not be directly editable by the public. Instead, input from citizens should be checked and approved prior to inclusion. Users should, however, be allowed to tag objects freely as a means of coupling their ontology to that of the authorities. Measures should be taken to address these issues by e.g. implementing:</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user-management: authoritative accounts may edit information directly, citizen/user accounts may suggest edits which affect the data only when approved by data owners. No account is needed to read/download data. Data owners can only edit data they own.</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two-tier tagging system: ‘authoritative’ tags can only be managed by the dataset’s owner. ‘Community’ tags can be edited by anyone. The latter are meant as a means for users to match their ontology to that of the data owner. Users should be able to search through both sets of tags.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a mechanism through which citizens/users can report errors and suggest changes/update to the data.</a:t>
            </a:r>
          </a:p>
          <a:p>
            <a:pPr mar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address this issue, </a:t>
            </a:r>
            <a:r>
              <a:rPr lang="en-US" sz="1200" b="0" i="0" kern="1200" dirty="0" err="1" smtClean="0">
                <a:solidFill>
                  <a:schemeClr val="tx1"/>
                </a:solidFill>
                <a:effectLst/>
                <a:latin typeface="+mn-lt"/>
                <a:ea typeface="+mn-ea"/>
                <a:cs typeface="+mn-cs"/>
              </a:rPr>
              <a:t>Spotzi</a:t>
            </a:r>
            <a:r>
              <a:rPr lang="en-US" sz="1200" b="0" i="0" kern="1200" dirty="0" smtClean="0">
                <a:solidFill>
                  <a:schemeClr val="tx1"/>
                </a:solidFill>
                <a:effectLst/>
                <a:latin typeface="+mn-lt"/>
                <a:ea typeface="+mn-ea"/>
                <a:cs typeface="+mn-cs"/>
              </a:rPr>
              <a:t> is creating different authority levels in the platform. We're starting with the following levels: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Visibility: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data is visible to everyone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data is visible to a selected group</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data is visible to no one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Editability</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data is editable by everyone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data is editable by a selected group</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data is editable by no one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Furthermore we're adding the possibility to work with proposed edits. The Authority of a specific data set can allow others to make proposed edits, but not edit the data source directly.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speaking with the municipality of Bergen op Zoom we've added some other issues to this task:</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A new visibility/</a:t>
            </a:r>
            <a:r>
              <a:rPr lang="en-US" sz="1200" b="0" i="0" kern="1200" dirty="0" err="1" smtClean="0">
                <a:solidFill>
                  <a:schemeClr val="tx1"/>
                </a:solidFill>
                <a:effectLst/>
                <a:latin typeface="+mn-lt"/>
                <a:ea typeface="+mn-ea"/>
                <a:cs typeface="+mn-cs"/>
              </a:rPr>
              <a:t>editability</a:t>
            </a:r>
            <a:r>
              <a:rPr lang="en-US" sz="1200" b="0" i="0" kern="1200" dirty="0" smtClean="0">
                <a:solidFill>
                  <a:schemeClr val="tx1"/>
                </a:solidFill>
                <a:effectLst/>
                <a:latin typeface="+mn-lt"/>
                <a:ea typeface="+mn-ea"/>
                <a:cs typeface="+mn-cs"/>
              </a:rPr>
              <a:t> level: A certain selection of the dataset is visible/editable by a certain user. Example: A user can see the whole dataset but can only edit his own house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An other important thing was the possibility to import authority settings from their own systems. A municipality or other authority already has their own levels of authority restrictions. The platform needs to be able to copy those configurations.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dirty="0" smtClean="0">
                <a:solidFill>
                  <a:schemeClr val="tx1"/>
                </a:solidFill>
                <a:effectLst/>
                <a:latin typeface="+mn-lt"/>
                <a:ea typeface="+mn-ea"/>
                <a:cs typeface="+mn-cs"/>
              </a:rPr>
              <a:t>NEXT:</a:t>
            </a:r>
            <a:endParaRPr lang="en-US"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dirty="0" smtClean="0">
                <a:solidFill>
                  <a:schemeClr val="tx1"/>
                </a:solidFill>
                <a:effectLst/>
                <a:latin typeface="+mn-lt"/>
                <a:ea typeface="+mn-ea"/>
                <a:cs typeface="+mn-cs"/>
              </a:rPr>
              <a:t>DEMO:	11:30	14:30	</a:t>
            </a:r>
            <a:r>
              <a:rPr lang="en-US" sz="1200" b="0" i="0" kern="1200" dirty="0" err="1" smtClean="0">
                <a:solidFill>
                  <a:schemeClr val="tx1"/>
                </a:solidFill>
                <a:effectLst/>
                <a:latin typeface="+mn-lt"/>
                <a:ea typeface="+mn-ea"/>
                <a:cs typeface="+mn-cs"/>
              </a:rPr>
              <a:t>AuthorizationLevels</a:t>
            </a:r>
            <a:endParaRPr lang="en-US" sz="1200" b="0" i="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59E0FB81-6956-4B64-B850-B8B0EA74D239}" type="slidenum">
              <a:rPr lang="nl-NL" smtClean="0"/>
              <a:t>9</a:t>
            </a:fld>
            <a:endParaRPr lang="nl-NL"/>
          </a:p>
        </p:txBody>
      </p:sp>
    </p:spTree>
    <p:extLst>
      <p:ext uri="{BB962C8B-B14F-4D97-AF65-F5344CB8AC3E}">
        <p14:creationId xmlns:p14="http://schemas.microsoft.com/office/powerpoint/2010/main" val="2789300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792615"/>
            <a:ext cx="7772400" cy="1236931"/>
          </a:xfrm>
        </p:spPr>
        <p:txBody>
          <a:bodyPr/>
          <a:lstStyle/>
          <a:p>
            <a:r>
              <a:rPr lang="nl-NL" smtClean="0"/>
              <a:t>Titelstijl van model bewerken</a:t>
            </a:r>
            <a:endParaRPr lang="nl-NL"/>
          </a:p>
        </p:txBody>
      </p:sp>
      <p:sp>
        <p:nvSpPr>
          <p:cNvPr id="3" name="Subtitel 2"/>
          <p:cNvSpPr>
            <a:spLocks noGrp="1"/>
          </p:cNvSpPr>
          <p:nvPr>
            <p:ph type="subTitle" idx="1"/>
          </p:nvPr>
        </p:nvSpPr>
        <p:spPr>
          <a:xfrm>
            <a:off x="1371600" y="3269986"/>
            <a:ext cx="6400800" cy="14746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titelstijl van het model te bewerken</a:t>
            </a:r>
            <a:endParaRPr lang="nl-NL"/>
          </a:p>
        </p:txBody>
      </p:sp>
      <p:sp>
        <p:nvSpPr>
          <p:cNvPr id="4" name="Tijdelijke aanduiding voor datum 3"/>
          <p:cNvSpPr>
            <a:spLocks noGrp="1"/>
          </p:cNvSpPr>
          <p:nvPr>
            <p:ph type="dt" sz="half" idx="10"/>
          </p:nvPr>
        </p:nvSpPr>
        <p:spPr/>
        <p:txBody>
          <a:bodyPr/>
          <a:lstStyle/>
          <a:p>
            <a:fld id="{6FC771D5-5914-CE47-98D1-C73F3662DBFB}" type="datetimeFigureOut">
              <a:rPr lang="nl-NL" smtClean="0"/>
              <a:pPr/>
              <a:t>9-2-2016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FC771D5-5914-CE47-98D1-C73F3662DBFB}" type="datetimeFigureOut">
              <a:rPr lang="nl-NL" smtClean="0"/>
              <a:pPr/>
              <a:t>9-2-2016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31091"/>
            <a:ext cx="2057400" cy="4923679"/>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457200" y="231091"/>
            <a:ext cx="6019800" cy="4923679"/>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FC771D5-5914-CE47-98D1-C73F3662DBFB}" type="datetimeFigureOut">
              <a:rPr lang="nl-NL" smtClean="0"/>
              <a:pPr/>
              <a:t>9-2-2016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6FC771D5-5914-CE47-98D1-C73F3662DBFB}" type="datetimeFigureOut">
              <a:rPr lang="nl-NL" smtClean="0"/>
              <a:pPr/>
              <a:t>9-2-2016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3708121"/>
            <a:ext cx="7772400" cy="1146098"/>
          </a:xfrm>
        </p:spPr>
        <p:txBody>
          <a:bodyPr anchor="t"/>
          <a:lstStyle>
            <a:lvl1pPr algn="l">
              <a:defRPr sz="4000" b="1" cap="all"/>
            </a:lvl1pPr>
          </a:lstStyle>
          <a:p>
            <a:r>
              <a:rPr lang="nl-NL" smtClean="0"/>
              <a:t>Titelstijl van model bewerken</a:t>
            </a:r>
            <a:endParaRPr lang="nl-NL"/>
          </a:p>
        </p:txBody>
      </p:sp>
      <p:sp>
        <p:nvSpPr>
          <p:cNvPr id="3" name="Tijdelijke aanduiding voor tekst 2"/>
          <p:cNvSpPr>
            <a:spLocks noGrp="1"/>
          </p:cNvSpPr>
          <p:nvPr>
            <p:ph type="body" idx="1"/>
          </p:nvPr>
        </p:nvSpPr>
        <p:spPr>
          <a:xfrm>
            <a:off x="722313" y="2445811"/>
            <a:ext cx="7772400" cy="126231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p>
            <a:fld id="{6FC771D5-5914-CE47-98D1-C73F3662DBFB}" type="datetimeFigureOut">
              <a:rPr lang="nl-NL" smtClean="0"/>
              <a:pPr/>
              <a:t>9-2-2016</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457200" y="1346465"/>
            <a:ext cx="4038600" cy="380830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346465"/>
            <a:ext cx="4038600" cy="380830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6FC771D5-5914-CE47-98D1-C73F3662DBFB}" type="datetimeFigureOut">
              <a:rPr lang="nl-NL" smtClean="0"/>
              <a:pPr/>
              <a:t>9-2-2016</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Titelstijl van model bewerken</a:t>
            </a:r>
            <a:endParaRPr lang="nl-NL"/>
          </a:p>
        </p:txBody>
      </p:sp>
      <p:sp>
        <p:nvSpPr>
          <p:cNvPr id="3" name="Tijdelijke aanduiding voor tekst 2"/>
          <p:cNvSpPr>
            <a:spLocks noGrp="1"/>
          </p:cNvSpPr>
          <p:nvPr>
            <p:ph type="body" idx="1"/>
          </p:nvPr>
        </p:nvSpPr>
        <p:spPr>
          <a:xfrm>
            <a:off x="457200" y="1291698"/>
            <a:ext cx="4040188" cy="5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457200" y="1830017"/>
            <a:ext cx="4040188" cy="33247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6" y="1291698"/>
            <a:ext cx="4041775" cy="5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4645026" y="1830017"/>
            <a:ext cx="4041775" cy="33247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6FC771D5-5914-CE47-98D1-C73F3662DBFB}" type="datetimeFigureOut">
              <a:rPr lang="nl-NL" smtClean="0"/>
              <a:pPr/>
              <a:t>9-2-2016</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2"/>
          <p:cNvSpPr>
            <a:spLocks noGrp="1"/>
          </p:cNvSpPr>
          <p:nvPr>
            <p:ph type="dt" sz="half" idx="10"/>
          </p:nvPr>
        </p:nvSpPr>
        <p:spPr/>
        <p:txBody>
          <a:bodyPr/>
          <a:lstStyle/>
          <a:p>
            <a:fld id="{6FC771D5-5914-CE47-98D1-C73F3662DBFB}" type="datetimeFigureOut">
              <a:rPr lang="nl-NL" smtClean="0"/>
              <a:pPr/>
              <a:t>9-2-2016</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6FC771D5-5914-CE47-98D1-C73F3662DBFB}" type="datetimeFigureOut">
              <a:rPr lang="nl-NL" smtClean="0"/>
              <a:pPr/>
              <a:t>9-2-2016</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29754"/>
            <a:ext cx="3008313" cy="977790"/>
          </a:xfrm>
        </p:spPr>
        <p:txBody>
          <a:bodyPr anchor="b"/>
          <a:lstStyle>
            <a:lvl1pPr algn="l">
              <a:defRPr sz="2000" b="1"/>
            </a:lvl1pPr>
          </a:lstStyle>
          <a:p>
            <a:r>
              <a:rPr lang="nl-NL" smtClean="0"/>
              <a:t>Titelstijl van model bewerken</a:t>
            </a:r>
            <a:endParaRPr lang="nl-NL"/>
          </a:p>
        </p:txBody>
      </p:sp>
      <p:sp>
        <p:nvSpPr>
          <p:cNvPr id="3" name="Tijdelijke aanduiding voor inhoud 2"/>
          <p:cNvSpPr>
            <a:spLocks noGrp="1"/>
          </p:cNvSpPr>
          <p:nvPr>
            <p:ph idx="1"/>
          </p:nvPr>
        </p:nvSpPr>
        <p:spPr>
          <a:xfrm>
            <a:off x="3575050" y="229754"/>
            <a:ext cx="5111750" cy="49250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1" y="1207544"/>
            <a:ext cx="3008313" cy="3947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6FC771D5-5914-CE47-98D1-C73F3662DBFB}" type="datetimeFigureOut">
              <a:rPr lang="nl-NL" smtClean="0"/>
              <a:pPr/>
              <a:t>9-2-2016</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039394"/>
            <a:ext cx="5486400" cy="476873"/>
          </a:xfrm>
        </p:spPr>
        <p:txBody>
          <a:bodyPr anchor="b"/>
          <a:lstStyle>
            <a:lvl1pPr algn="l">
              <a:defRPr sz="2000" b="1"/>
            </a:lvl1pPr>
          </a:lstStyle>
          <a:p>
            <a:r>
              <a:rPr lang="nl-NL" smtClean="0"/>
              <a:t>Titelstijl van model bewerken</a:t>
            </a:r>
            <a:endParaRPr lang="nl-NL"/>
          </a:p>
        </p:txBody>
      </p:sp>
      <p:sp>
        <p:nvSpPr>
          <p:cNvPr id="3" name="Tijdelijke aanduiding voor afbeelding 2"/>
          <p:cNvSpPr>
            <a:spLocks noGrp="1"/>
          </p:cNvSpPr>
          <p:nvPr>
            <p:ph type="pic" idx="1"/>
          </p:nvPr>
        </p:nvSpPr>
        <p:spPr>
          <a:xfrm>
            <a:off x="1792288" y="515610"/>
            <a:ext cx="5486400" cy="3462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NL"/>
          </a:p>
        </p:txBody>
      </p:sp>
      <p:sp>
        <p:nvSpPr>
          <p:cNvPr id="4" name="Tijdelijke aanduiding voor tekst 3"/>
          <p:cNvSpPr>
            <a:spLocks noGrp="1"/>
          </p:cNvSpPr>
          <p:nvPr>
            <p:ph type="body" sz="half" idx="2"/>
          </p:nvPr>
        </p:nvSpPr>
        <p:spPr>
          <a:xfrm>
            <a:off x="1792288" y="4516268"/>
            <a:ext cx="5486400" cy="6772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tekststijl van het model te bewerken</a:t>
            </a:r>
          </a:p>
        </p:txBody>
      </p:sp>
      <p:sp>
        <p:nvSpPr>
          <p:cNvPr id="5" name="Tijdelijke aanduiding voor datum 4"/>
          <p:cNvSpPr>
            <a:spLocks noGrp="1"/>
          </p:cNvSpPr>
          <p:nvPr>
            <p:ph type="dt" sz="half" idx="10"/>
          </p:nvPr>
        </p:nvSpPr>
        <p:spPr/>
        <p:txBody>
          <a:bodyPr/>
          <a:lstStyle/>
          <a:p>
            <a:fld id="{6FC771D5-5914-CE47-98D1-C73F3662DBFB}" type="datetimeFigureOut">
              <a:rPr lang="nl-NL" smtClean="0"/>
              <a:pPr/>
              <a:t>9-2-2016</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3434AAD1-B33D-1C48-91E8-088153BBD557}"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FB52F"/>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31090"/>
            <a:ext cx="8229600" cy="961761"/>
          </a:xfrm>
          <a:prstGeom prst="rect">
            <a:avLst/>
          </a:prstGeom>
        </p:spPr>
        <p:txBody>
          <a:bodyPr vert="horz" lIns="91440" tIns="45720" rIns="91440" bIns="45720" rtlCol="0" anchor="ctr">
            <a:normAutofit/>
          </a:bodyPr>
          <a:lstStyle/>
          <a:p>
            <a:r>
              <a:rPr lang="nl-NL" smtClean="0"/>
              <a:t>Titelstijl van model bewerken</a:t>
            </a:r>
            <a:endParaRPr lang="nl-NL"/>
          </a:p>
        </p:txBody>
      </p:sp>
      <p:sp>
        <p:nvSpPr>
          <p:cNvPr id="3" name="Tijdelijke aanduiding voor tekst 2"/>
          <p:cNvSpPr>
            <a:spLocks noGrp="1"/>
          </p:cNvSpPr>
          <p:nvPr>
            <p:ph type="body" idx="1"/>
          </p:nvPr>
        </p:nvSpPr>
        <p:spPr>
          <a:xfrm>
            <a:off x="457200" y="1346465"/>
            <a:ext cx="8229600" cy="3808305"/>
          </a:xfrm>
          <a:prstGeom prst="rect">
            <a:avLst/>
          </a:prstGeom>
        </p:spPr>
        <p:txBody>
          <a:bodyPr vert="horz" lIns="91440" tIns="45720" rIns="91440" bIns="45720" rtlCol="0">
            <a:normAutofit/>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5348457"/>
            <a:ext cx="2133600" cy="307229"/>
          </a:xfrm>
          <a:prstGeom prst="rect">
            <a:avLst/>
          </a:prstGeom>
        </p:spPr>
        <p:txBody>
          <a:bodyPr vert="horz" lIns="91440" tIns="45720" rIns="91440" bIns="45720" rtlCol="0" anchor="ctr"/>
          <a:lstStyle>
            <a:lvl1pPr algn="l">
              <a:defRPr sz="1200">
                <a:solidFill>
                  <a:schemeClr val="tx1">
                    <a:tint val="75000"/>
                  </a:schemeClr>
                </a:solidFill>
              </a:defRPr>
            </a:lvl1pPr>
          </a:lstStyle>
          <a:p>
            <a:fld id="{6FC771D5-5914-CE47-98D1-C73F3662DBFB}" type="datetimeFigureOut">
              <a:rPr lang="nl-NL" smtClean="0"/>
              <a:pPr/>
              <a:t>9-2-2016</a:t>
            </a:fld>
            <a:endParaRPr lang="nl-NL"/>
          </a:p>
        </p:txBody>
      </p:sp>
      <p:sp>
        <p:nvSpPr>
          <p:cNvPr id="5" name="Tijdelijke aanduiding voor voettekst 4"/>
          <p:cNvSpPr>
            <a:spLocks noGrp="1"/>
          </p:cNvSpPr>
          <p:nvPr>
            <p:ph type="ftr" sz="quarter" idx="3"/>
          </p:nvPr>
        </p:nvSpPr>
        <p:spPr>
          <a:xfrm>
            <a:off x="3124200" y="5348457"/>
            <a:ext cx="2895600" cy="30722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5348457"/>
            <a:ext cx="2133600" cy="307229"/>
          </a:xfrm>
          <a:prstGeom prst="rect">
            <a:avLst/>
          </a:prstGeom>
        </p:spPr>
        <p:txBody>
          <a:bodyPr vert="horz" lIns="91440" tIns="45720" rIns="91440" bIns="45720" rtlCol="0" anchor="ctr"/>
          <a:lstStyle>
            <a:lvl1pPr algn="r">
              <a:defRPr sz="1200">
                <a:solidFill>
                  <a:schemeClr val="tx1">
                    <a:tint val="75000"/>
                  </a:schemeClr>
                </a:solidFill>
              </a:defRPr>
            </a:lvl1pPr>
          </a:lstStyle>
          <a:p>
            <a:fld id="{3434AAD1-B33D-1C48-91E8-088153BBD557}" type="slidenum">
              <a:rPr lang="nl-NL" smtClean="0"/>
              <a:pPr/>
              <a:t>‹#›</a:t>
            </a:fld>
            <a:endParaRPr lang="nl-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hyperlink" Target="http://definities.geostandaarden.nl/concepten/imgeo/doc/begrip/abri"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55" Type="http://schemas.openxmlformats.org/officeDocument/2006/relationships/image" Target="../media/image57.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41" Type="http://schemas.openxmlformats.org/officeDocument/2006/relationships/image" Target="../media/image43.png"/><Relationship Id="rId54"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potzi.png"/>
          <p:cNvPicPr>
            <a:picLocks noChangeAspect="1"/>
          </p:cNvPicPr>
          <p:nvPr/>
        </p:nvPicPr>
        <p:blipFill>
          <a:blip r:embed="rId3"/>
          <a:stretch>
            <a:fillRect/>
          </a:stretch>
        </p:blipFill>
        <p:spPr>
          <a:xfrm>
            <a:off x="333375" y="221421"/>
            <a:ext cx="4943475" cy="3119711"/>
          </a:xfrm>
          <a:prstGeom prst="rect">
            <a:avLst/>
          </a:prstGeom>
        </p:spPr>
      </p:pic>
      <p:pic>
        <p:nvPicPr>
          <p:cNvPr id="1026" name="Picture 2" descr="http://www.geonovum.nl/sites/all/themes/insider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117" y="1143354"/>
            <a:ext cx="2535533" cy="12758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 y="3238500"/>
            <a:ext cx="5267325" cy="196334"/>
          </a:xfrm>
          <a:prstGeom prst="rect">
            <a:avLst/>
          </a:prstGeom>
          <a:solidFill>
            <a:srgbClr val="8FB52F"/>
          </a:solidFill>
          <a:ln>
            <a:noFill/>
          </a:ln>
          <a:effectLst>
            <a:outerShdw blurRad="40000" dist="23000" dir="5400000" rotWithShape="0">
              <a:srgbClr val="8FB52F">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 name="TextBox 4"/>
          <p:cNvSpPr txBox="1"/>
          <p:nvPr/>
        </p:nvSpPr>
        <p:spPr>
          <a:xfrm>
            <a:off x="876299" y="3458349"/>
            <a:ext cx="7732679" cy="584775"/>
          </a:xfrm>
          <a:prstGeom prst="rect">
            <a:avLst/>
          </a:prstGeom>
          <a:noFill/>
        </p:spPr>
        <p:txBody>
          <a:bodyPr wrap="square" rtlCol="0">
            <a:spAutoFit/>
          </a:bodyPr>
          <a:lstStyle/>
          <a:p>
            <a:r>
              <a:rPr lang="en-US" sz="3200" dirty="0" smtClean="0">
                <a:solidFill>
                  <a:schemeClr val="bg1"/>
                </a:solidFill>
                <a:latin typeface="Roboto Lt" pitchFamily="2" charset="0"/>
                <a:ea typeface="Roboto Lt" pitchFamily="2" charset="0"/>
              </a:rPr>
              <a:t>A usable spatial data publication platform</a:t>
            </a:r>
            <a:endParaRPr lang="nl-NL" sz="3200" dirty="0">
              <a:solidFill>
                <a:schemeClr val="bg1"/>
              </a:solidFill>
              <a:latin typeface="Roboto Lt" pitchFamily="2" charset="0"/>
              <a:ea typeface="Roboto Lt" pitchFamily="2" charset="0"/>
            </a:endParaRPr>
          </a:p>
        </p:txBody>
      </p:sp>
      <p:sp>
        <p:nvSpPr>
          <p:cNvPr id="3" name="TextBox 2"/>
          <p:cNvSpPr txBox="1"/>
          <p:nvPr/>
        </p:nvSpPr>
        <p:spPr>
          <a:xfrm>
            <a:off x="876300" y="2971800"/>
            <a:ext cx="7372350" cy="461665"/>
          </a:xfrm>
          <a:prstGeom prst="rect">
            <a:avLst/>
          </a:prstGeom>
          <a:noFill/>
        </p:spPr>
        <p:txBody>
          <a:bodyPr wrap="square" rtlCol="0">
            <a:spAutoFit/>
          </a:bodyPr>
          <a:lstStyle/>
          <a:p>
            <a:r>
              <a:rPr lang="en-US" sz="2400" dirty="0" smtClean="0">
                <a:solidFill>
                  <a:schemeClr val="bg1"/>
                </a:solidFill>
                <a:latin typeface="Roboto Lt" pitchFamily="2" charset="0"/>
                <a:ea typeface="Roboto Lt" pitchFamily="2" charset="0"/>
              </a:rPr>
              <a:t>Research Topic 2</a:t>
            </a:r>
            <a:endParaRPr lang="nl-NL" sz="2400" dirty="0">
              <a:solidFill>
                <a:schemeClr val="bg1"/>
              </a:solidFill>
              <a:latin typeface="Roboto Lt" pitchFamily="2" charset="0"/>
              <a:ea typeface="Roboto Lt" pitchFamily="2" charset="0"/>
            </a:endParaRPr>
          </a:p>
        </p:txBody>
      </p:sp>
      <p:sp>
        <p:nvSpPr>
          <p:cNvPr id="7" name="TextBox 6"/>
          <p:cNvSpPr txBox="1"/>
          <p:nvPr/>
        </p:nvSpPr>
        <p:spPr>
          <a:xfrm>
            <a:off x="7546232" y="5229675"/>
            <a:ext cx="2045240" cy="523220"/>
          </a:xfrm>
          <a:prstGeom prst="rect">
            <a:avLst/>
          </a:prstGeom>
          <a:noFill/>
        </p:spPr>
        <p:txBody>
          <a:bodyPr wrap="square" rtlCol="0">
            <a:spAutoFit/>
          </a:bodyPr>
          <a:lstStyle/>
          <a:p>
            <a:r>
              <a:rPr lang="en-US" sz="1400" dirty="0" smtClean="0">
                <a:solidFill>
                  <a:schemeClr val="bg1"/>
                </a:solidFill>
                <a:latin typeface="Roboto Lt" pitchFamily="2" charset="0"/>
                <a:ea typeface="Roboto Lt" pitchFamily="2" charset="0"/>
              </a:rPr>
              <a:t>Teun van </a:t>
            </a:r>
            <a:r>
              <a:rPr lang="en-US" sz="1400" dirty="0" err="1" smtClean="0">
                <a:solidFill>
                  <a:schemeClr val="bg1"/>
                </a:solidFill>
                <a:latin typeface="Roboto Lt" pitchFamily="2" charset="0"/>
                <a:ea typeface="Roboto Lt" pitchFamily="2" charset="0"/>
              </a:rPr>
              <a:t>Sprundel</a:t>
            </a:r>
            <a:endParaRPr lang="en-US" sz="1400" dirty="0" smtClean="0">
              <a:solidFill>
                <a:schemeClr val="bg1"/>
              </a:solidFill>
              <a:latin typeface="Roboto Lt" pitchFamily="2" charset="0"/>
              <a:ea typeface="Roboto Lt" pitchFamily="2" charset="0"/>
            </a:endParaRPr>
          </a:p>
          <a:p>
            <a:r>
              <a:rPr lang="en-US" sz="1400" dirty="0" smtClean="0">
                <a:solidFill>
                  <a:schemeClr val="bg1"/>
                </a:solidFill>
                <a:latin typeface="Roboto Lt" pitchFamily="2" charset="0"/>
                <a:ea typeface="Roboto Lt" pitchFamily="2" charset="0"/>
              </a:rPr>
              <a:t>Matthew </a:t>
            </a:r>
            <a:r>
              <a:rPr lang="en-US" sz="1400" dirty="0" err="1" smtClean="0">
                <a:solidFill>
                  <a:schemeClr val="bg1"/>
                </a:solidFill>
                <a:latin typeface="Roboto Lt" pitchFamily="2" charset="0"/>
                <a:ea typeface="Roboto Lt" pitchFamily="2" charset="0"/>
              </a:rPr>
              <a:t>Pegels</a:t>
            </a:r>
            <a:endParaRPr lang="nl-NL" sz="1400" dirty="0">
              <a:solidFill>
                <a:schemeClr val="bg1"/>
              </a:solidFill>
              <a:latin typeface="Roboto Lt" pitchFamily="2" charset="0"/>
              <a:ea typeface="Roboto Lt"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9617" y="501384"/>
            <a:ext cx="5085232" cy="523220"/>
          </a:xfrm>
          <a:prstGeom prst="rect">
            <a:avLst/>
          </a:prstGeom>
        </p:spPr>
        <p:txBody>
          <a:bodyPr wrap="square">
            <a:spAutoFit/>
          </a:bodyPr>
          <a:lstStyle/>
          <a:p>
            <a:r>
              <a:rPr lang="en-US" sz="2800" dirty="0">
                <a:solidFill>
                  <a:schemeClr val="bg1"/>
                </a:solidFill>
                <a:latin typeface="Roboto Lt" pitchFamily="2" charset="0"/>
                <a:ea typeface="Roboto Lt" pitchFamily="2" charset="0"/>
              </a:rPr>
              <a:t>Workflows and </a:t>
            </a:r>
            <a:r>
              <a:rPr lang="en-US" sz="2800" dirty="0" smtClean="0">
                <a:solidFill>
                  <a:schemeClr val="bg1"/>
                </a:solidFill>
                <a:latin typeface="Roboto Lt" pitchFamily="2" charset="0"/>
                <a:ea typeface="Roboto Lt" pitchFamily="2" charset="0"/>
              </a:rPr>
              <a:t>toolchains</a:t>
            </a:r>
            <a:endParaRPr lang="en-US" sz="2800" dirty="0">
              <a:solidFill>
                <a:schemeClr val="bg1"/>
              </a:solidFill>
              <a:latin typeface="Roboto Lt" pitchFamily="2" charset="0"/>
              <a:ea typeface="Roboto Lt" pitchFamily="2" charset="0"/>
            </a:endParaRPr>
          </a:p>
        </p:txBody>
      </p:sp>
      <p:sp>
        <p:nvSpPr>
          <p:cNvPr id="9" name="Content Placeholder 3"/>
          <p:cNvSpPr>
            <a:spLocks noGrp="1"/>
          </p:cNvSpPr>
          <p:nvPr>
            <p:ph idx="1"/>
          </p:nvPr>
        </p:nvSpPr>
        <p:spPr>
          <a:xfrm>
            <a:off x="843280" y="1324847"/>
            <a:ext cx="8229600" cy="3808305"/>
          </a:xfrm>
        </p:spPr>
        <p:txBody>
          <a:bodyPr>
            <a:normAutofit/>
          </a:bodyPr>
          <a:lstStyle/>
          <a:p>
            <a:r>
              <a:rPr lang="en-US" sz="2000" dirty="0" smtClean="0">
                <a:solidFill>
                  <a:schemeClr val="bg1"/>
                </a:solidFill>
                <a:latin typeface="Roboto Lt" pitchFamily="2" charset="0"/>
                <a:ea typeface="Roboto Lt" pitchFamily="2" charset="0"/>
              </a:rPr>
              <a:t>How to connect with civilians / other users?</a:t>
            </a:r>
          </a:p>
          <a:p>
            <a:pPr lvl="1"/>
            <a:r>
              <a:rPr lang="en-US" sz="1400" dirty="0" smtClean="0">
                <a:solidFill>
                  <a:schemeClr val="bg1"/>
                </a:solidFill>
                <a:latin typeface="Roboto Lt" pitchFamily="2" charset="0"/>
                <a:ea typeface="Roboto Lt" pitchFamily="2" charset="0"/>
              </a:rPr>
              <a:t>Keep it easy</a:t>
            </a:r>
          </a:p>
          <a:p>
            <a:pPr lvl="1"/>
            <a:r>
              <a:rPr lang="en-US" sz="1400" dirty="0" smtClean="0">
                <a:solidFill>
                  <a:schemeClr val="bg1"/>
                </a:solidFill>
                <a:latin typeface="Roboto Lt" pitchFamily="2" charset="0"/>
                <a:ea typeface="Roboto Lt" pitchFamily="2" charset="0"/>
              </a:rPr>
              <a:t>Connect to existing platforms</a:t>
            </a:r>
          </a:p>
          <a:p>
            <a:pPr lvl="1"/>
            <a:r>
              <a:rPr lang="en-US" sz="1400" dirty="0" smtClean="0">
                <a:solidFill>
                  <a:schemeClr val="bg1"/>
                </a:solidFill>
                <a:latin typeface="Roboto Lt" pitchFamily="2" charset="0"/>
                <a:ea typeface="Roboto Lt" pitchFamily="2" charset="0"/>
              </a:rPr>
              <a:t>Find new input (social media</a:t>
            </a:r>
            <a:r>
              <a:rPr lang="en-US" sz="1400" dirty="0" smtClean="0">
                <a:solidFill>
                  <a:schemeClr val="bg1"/>
                </a:solidFill>
                <a:latin typeface="Roboto Lt" pitchFamily="2" charset="0"/>
                <a:ea typeface="Roboto Lt" pitchFamily="2" charset="0"/>
              </a:rPr>
              <a:t>)</a:t>
            </a:r>
          </a:p>
          <a:p>
            <a:pPr marL="457200" lvl="1" indent="0">
              <a:buNone/>
            </a:pPr>
            <a:endParaRPr lang="nl-NL" sz="1400" dirty="0" smtClean="0">
              <a:solidFill>
                <a:schemeClr val="bg1"/>
              </a:solidFill>
              <a:latin typeface="Roboto Lt" pitchFamily="2" charset="0"/>
              <a:ea typeface="Roboto Lt" pitchFamily="2" charset="0"/>
            </a:endParaRPr>
          </a:p>
          <a:p>
            <a:r>
              <a:rPr lang="en-US" sz="2000" dirty="0" smtClean="0">
                <a:solidFill>
                  <a:schemeClr val="bg1"/>
                </a:solidFill>
                <a:latin typeface="Roboto Lt" pitchFamily="2" charset="0"/>
                <a:ea typeface="Roboto Lt" pitchFamily="2" charset="0"/>
              </a:rPr>
              <a:t>Use platform to initiate </a:t>
            </a:r>
            <a:r>
              <a:rPr lang="en-US" sz="2000" dirty="0" smtClean="0">
                <a:solidFill>
                  <a:schemeClr val="bg1"/>
                </a:solidFill>
                <a:latin typeface="Roboto Lt" pitchFamily="2" charset="0"/>
                <a:ea typeface="Roboto Lt" pitchFamily="2" charset="0"/>
              </a:rPr>
              <a:t>processes</a:t>
            </a:r>
          </a:p>
          <a:p>
            <a:pPr marL="0" indent="0">
              <a:buNone/>
            </a:pPr>
            <a:endParaRPr lang="en-US" sz="2000" dirty="0" smtClean="0">
              <a:solidFill>
                <a:schemeClr val="bg1"/>
              </a:solidFill>
              <a:latin typeface="Roboto Lt" pitchFamily="2" charset="0"/>
              <a:ea typeface="Roboto Lt" pitchFamily="2" charset="0"/>
            </a:endParaRPr>
          </a:p>
          <a:p>
            <a:r>
              <a:rPr lang="en-US" sz="2000" dirty="0" smtClean="0">
                <a:solidFill>
                  <a:schemeClr val="bg1"/>
                </a:solidFill>
                <a:latin typeface="Roboto Lt" pitchFamily="2" charset="0"/>
                <a:ea typeface="Roboto Lt" pitchFamily="2" charset="0"/>
              </a:rPr>
              <a:t>Different ways to connect to the platform</a:t>
            </a:r>
          </a:p>
          <a:p>
            <a:pPr lvl="1"/>
            <a:r>
              <a:rPr lang="en-US" sz="1400" dirty="0" smtClean="0">
                <a:solidFill>
                  <a:schemeClr val="bg1"/>
                </a:solidFill>
                <a:latin typeface="Roboto Lt" pitchFamily="2" charset="0"/>
                <a:ea typeface="Roboto Lt" pitchFamily="2" charset="0"/>
              </a:rPr>
              <a:t>WMS/WFS compatibility</a:t>
            </a:r>
          </a:p>
          <a:p>
            <a:pPr lvl="1"/>
            <a:r>
              <a:rPr lang="en-US" sz="1400" dirty="0" smtClean="0">
                <a:solidFill>
                  <a:schemeClr val="bg1"/>
                </a:solidFill>
                <a:latin typeface="Roboto Lt" pitchFamily="2" charset="0"/>
                <a:ea typeface="Roboto Lt" pitchFamily="2" charset="0"/>
              </a:rPr>
              <a:t>Direct connection to QGIS platform</a:t>
            </a:r>
            <a:endParaRPr lang="en-US" sz="1600" dirty="0" smtClean="0">
              <a:solidFill>
                <a:schemeClr val="bg1"/>
              </a:solidFill>
              <a:latin typeface="Roboto Lt" pitchFamily="2" charset="0"/>
              <a:ea typeface="Roboto Lt" pitchFamily="2" charset="0"/>
            </a:endParaRPr>
          </a:p>
          <a:p>
            <a:pPr marL="457200" lvl="1" indent="0">
              <a:buNone/>
            </a:pPr>
            <a:endParaRPr lang="en-US" sz="1600" dirty="0" smtClean="0">
              <a:solidFill>
                <a:schemeClr val="bg1"/>
              </a:solidFill>
            </a:endParaRPr>
          </a:p>
          <a:p>
            <a:pPr lvl="1"/>
            <a:endParaRPr lang="en-US" sz="1600" dirty="0" smtClean="0">
              <a:solidFill>
                <a:schemeClr val="bg1"/>
              </a:solidFill>
            </a:endParaRPr>
          </a:p>
          <a:p>
            <a:endParaRPr lang="en-US" sz="2000" dirty="0" smtClean="0">
              <a:solidFill>
                <a:schemeClr val="bg1"/>
              </a:solidFill>
            </a:endParaRPr>
          </a:p>
        </p:txBody>
      </p:sp>
    </p:spTree>
    <p:extLst>
      <p:ext uri="{BB962C8B-B14F-4D97-AF65-F5344CB8AC3E}">
        <p14:creationId xmlns:p14="http://schemas.microsoft.com/office/powerpoint/2010/main" val="2708105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33357" y="488389"/>
            <a:ext cx="4572000" cy="523220"/>
          </a:xfrm>
          <a:prstGeom prst="rect">
            <a:avLst/>
          </a:prstGeom>
        </p:spPr>
        <p:txBody>
          <a:bodyPr>
            <a:spAutoFit/>
          </a:bodyPr>
          <a:lstStyle/>
          <a:p>
            <a:r>
              <a:rPr lang="en-US" sz="2800" dirty="0" smtClean="0">
                <a:solidFill>
                  <a:schemeClr val="bg1"/>
                </a:solidFill>
                <a:latin typeface="Roboto Lt" pitchFamily="2" charset="0"/>
                <a:ea typeface="Roboto Lt" pitchFamily="2" charset="0"/>
              </a:rPr>
              <a:t>Searchable data</a:t>
            </a:r>
            <a:endParaRPr lang="en-US" sz="2800" dirty="0">
              <a:solidFill>
                <a:schemeClr val="bg1"/>
              </a:solidFill>
              <a:latin typeface="Roboto Lt" pitchFamily="2" charset="0"/>
              <a:ea typeface="Roboto Lt" pitchFamily="2" charset="0"/>
            </a:endParaRPr>
          </a:p>
        </p:txBody>
      </p:sp>
      <p:sp>
        <p:nvSpPr>
          <p:cNvPr id="5" name="Content Placeholder 3"/>
          <p:cNvSpPr>
            <a:spLocks noGrp="1"/>
          </p:cNvSpPr>
          <p:nvPr>
            <p:ph idx="1"/>
          </p:nvPr>
        </p:nvSpPr>
        <p:spPr>
          <a:xfrm>
            <a:off x="850605" y="1304558"/>
            <a:ext cx="8229600" cy="3808305"/>
          </a:xfrm>
        </p:spPr>
        <p:txBody>
          <a:bodyPr>
            <a:normAutofit/>
          </a:bodyPr>
          <a:lstStyle/>
          <a:p>
            <a:r>
              <a:rPr lang="en-US" sz="2000" dirty="0" smtClean="0">
                <a:solidFill>
                  <a:schemeClr val="bg1"/>
                </a:solidFill>
                <a:latin typeface="Roboto Lt" pitchFamily="2" charset="0"/>
                <a:ea typeface="Roboto Lt" pitchFamily="2" charset="0"/>
              </a:rPr>
              <a:t>OSM’s Overpass API</a:t>
            </a:r>
          </a:p>
          <a:p>
            <a:endParaRPr lang="en-US" sz="2000" dirty="0" smtClean="0">
              <a:solidFill>
                <a:schemeClr val="bg1"/>
              </a:solidFill>
              <a:latin typeface="Roboto Lt" pitchFamily="2" charset="0"/>
              <a:ea typeface="Roboto Lt" pitchFamily="2" charset="0"/>
            </a:endParaRPr>
          </a:p>
          <a:p>
            <a:r>
              <a:rPr lang="en-US" sz="2000" dirty="0" smtClean="0">
                <a:solidFill>
                  <a:schemeClr val="bg1"/>
                </a:solidFill>
                <a:latin typeface="Roboto Lt" pitchFamily="2" charset="0"/>
                <a:ea typeface="Roboto Lt" pitchFamily="2" charset="0"/>
              </a:rPr>
              <a:t>Search API</a:t>
            </a:r>
          </a:p>
          <a:p>
            <a:pPr lvl="1"/>
            <a:r>
              <a:rPr lang="en-US" sz="1400" dirty="0" smtClean="0">
                <a:solidFill>
                  <a:schemeClr val="bg1"/>
                </a:solidFill>
                <a:latin typeface="Roboto Lt" pitchFamily="2" charset="0"/>
                <a:ea typeface="Roboto Lt" pitchFamily="2" charset="0"/>
              </a:rPr>
              <a:t>Based on SQL</a:t>
            </a:r>
          </a:p>
          <a:p>
            <a:pPr lvl="1"/>
            <a:r>
              <a:rPr lang="en-US" sz="1400" dirty="0" smtClean="0">
                <a:solidFill>
                  <a:schemeClr val="bg1"/>
                </a:solidFill>
                <a:latin typeface="Roboto Lt" pitchFamily="2" charset="0"/>
                <a:ea typeface="Roboto Lt" pitchFamily="2" charset="0"/>
              </a:rPr>
              <a:t>Select, Insert, Update, Delete data</a:t>
            </a:r>
          </a:p>
          <a:p>
            <a:pPr lvl="1"/>
            <a:r>
              <a:rPr lang="en-US" sz="1400" dirty="0" smtClean="0">
                <a:solidFill>
                  <a:schemeClr val="bg1"/>
                </a:solidFill>
                <a:latin typeface="Roboto Lt" pitchFamily="2" charset="0"/>
                <a:ea typeface="Roboto Lt" pitchFamily="2" charset="0"/>
              </a:rPr>
              <a:t>API key</a:t>
            </a:r>
            <a:r>
              <a:rPr lang="en-US" sz="1600" dirty="0" smtClean="0">
                <a:solidFill>
                  <a:schemeClr val="bg1"/>
                </a:solidFill>
                <a:latin typeface="Roboto Lt" pitchFamily="2" charset="0"/>
                <a:ea typeface="Roboto Lt" pitchFamily="2" charset="0"/>
              </a:rPr>
              <a:t> </a:t>
            </a:r>
            <a:endParaRPr lang="en-US" sz="1600" dirty="0">
              <a:solidFill>
                <a:schemeClr val="bg1"/>
              </a:solidFill>
              <a:latin typeface="Roboto Lt" pitchFamily="2" charset="0"/>
              <a:ea typeface="Roboto Lt" pitchFamily="2" charset="0"/>
            </a:endParaRPr>
          </a:p>
          <a:p>
            <a:pPr lvl="1"/>
            <a:endParaRPr lang="en-US" sz="1600" dirty="0" smtClean="0">
              <a:solidFill>
                <a:schemeClr val="bg1"/>
              </a:solidFill>
              <a:latin typeface="Roboto Lt" pitchFamily="2" charset="0"/>
              <a:ea typeface="Roboto Lt" pitchFamily="2" charset="0"/>
            </a:endParaRPr>
          </a:p>
          <a:p>
            <a:r>
              <a:rPr lang="en-US" sz="2000" dirty="0" smtClean="0">
                <a:solidFill>
                  <a:schemeClr val="bg1"/>
                </a:solidFill>
                <a:latin typeface="Roboto Lt" pitchFamily="2" charset="0"/>
                <a:ea typeface="Roboto Lt" pitchFamily="2" charset="0"/>
              </a:rPr>
              <a:t>Visualization API</a:t>
            </a:r>
          </a:p>
          <a:p>
            <a:pPr lvl="1"/>
            <a:r>
              <a:rPr lang="en-US" sz="1400" dirty="0" smtClean="0">
                <a:solidFill>
                  <a:schemeClr val="bg1"/>
                </a:solidFill>
                <a:latin typeface="Roboto Lt" pitchFamily="2" charset="0"/>
                <a:ea typeface="Roboto Lt" pitchFamily="2" charset="0"/>
              </a:rPr>
              <a:t>Share maps</a:t>
            </a:r>
          </a:p>
          <a:p>
            <a:pPr lvl="1"/>
            <a:endParaRPr lang="en-US" sz="1600" dirty="0" smtClean="0">
              <a:solidFill>
                <a:schemeClr val="bg1"/>
              </a:solidFill>
              <a:latin typeface="Roboto Lt" pitchFamily="2" charset="0"/>
              <a:ea typeface="Roboto Lt" pitchFamily="2" charset="0"/>
            </a:endParaRPr>
          </a:p>
        </p:txBody>
      </p:sp>
      <p:pic>
        <p:nvPicPr>
          <p:cNvPr id="2" name="Picture 1"/>
          <p:cNvPicPr>
            <a:picLocks noChangeAspect="1"/>
          </p:cNvPicPr>
          <p:nvPr/>
        </p:nvPicPr>
        <p:blipFill>
          <a:blip r:embed="rId3"/>
          <a:stretch>
            <a:fillRect/>
          </a:stretch>
        </p:blipFill>
        <p:spPr>
          <a:xfrm>
            <a:off x="4965405" y="689039"/>
            <a:ext cx="3795824" cy="1841075"/>
          </a:xfrm>
          <a:prstGeom prst="rect">
            <a:avLst/>
          </a:prstGeom>
          <a:effectLst>
            <a:innerShdw blurRad="254000">
              <a:prstClr val="black">
                <a:alpha val="64000"/>
              </a:prstClr>
            </a:innerShdw>
          </a:effectLst>
        </p:spPr>
      </p:pic>
      <p:pic>
        <p:nvPicPr>
          <p:cNvPr id="3" name="Picture 2"/>
          <p:cNvPicPr>
            <a:picLocks noChangeAspect="1"/>
          </p:cNvPicPr>
          <p:nvPr/>
        </p:nvPicPr>
        <p:blipFill>
          <a:blip r:embed="rId4"/>
          <a:stretch>
            <a:fillRect/>
          </a:stretch>
        </p:blipFill>
        <p:spPr>
          <a:xfrm>
            <a:off x="4965405" y="2785464"/>
            <a:ext cx="3795824" cy="2718489"/>
          </a:xfrm>
          <a:prstGeom prst="rect">
            <a:avLst/>
          </a:prstGeom>
          <a:effectLst>
            <a:innerShdw blurRad="114300">
              <a:prstClr val="black"/>
            </a:innerShdw>
          </a:effectLst>
        </p:spPr>
      </p:pic>
    </p:spTree>
    <p:extLst>
      <p:ext uri="{BB962C8B-B14F-4D97-AF65-F5344CB8AC3E}">
        <p14:creationId xmlns:p14="http://schemas.microsoft.com/office/powerpoint/2010/main" val="1175649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41668" y="494740"/>
            <a:ext cx="4572000" cy="523220"/>
          </a:xfrm>
          <a:prstGeom prst="rect">
            <a:avLst/>
          </a:prstGeom>
        </p:spPr>
        <p:txBody>
          <a:bodyPr>
            <a:spAutoFit/>
          </a:bodyPr>
          <a:lstStyle/>
          <a:p>
            <a:r>
              <a:rPr lang="en-US" sz="2800" dirty="0" smtClean="0">
                <a:solidFill>
                  <a:schemeClr val="bg1"/>
                </a:solidFill>
                <a:latin typeface="Roboto Lt" pitchFamily="2" charset="0"/>
                <a:ea typeface="Roboto Lt" pitchFamily="2" charset="0"/>
              </a:rPr>
              <a:t>Linking </a:t>
            </a:r>
            <a:r>
              <a:rPr lang="en-US" sz="2800" dirty="0">
                <a:solidFill>
                  <a:schemeClr val="bg1"/>
                </a:solidFill>
                <a:latin typeface="Roboto Lt" pitchFamily="2" charset="0"/>
                <a:ea typeface="Roboto Lt" pitchFamily="2" charset="0"/>
              </a:rPr>
              <a:t>data</a:t>
            </a:r>
          </a:p>
        </p:txBody>
      </p:sp>
      <p:sp>
        <p:nvSpPr>
          <p:cNvPr id="2" name="Rectangle 1"/>
          <p:cNvSpPr/>
          <p:nvPr/>
        </p:nvSpPr>
        <p:spPr>
          <a:xfrm>
            <a:off x="4114800" y="395532"/>
            <a:ext cx="4572000" cy="246221"/>
          </a:xfrm>
          <a:prstGeom prst="rect">
            <a:avLst/>
          </a:prstGeom>
        </p:spPr>
        <p:txBody>
          <a:bodyPr>
            <a:spAutoFit/>
          </a:bodyPr>
          <a:lstStyle/>
          <a:p>
            <a:pPr lvl="2"/>
            <a:endParaRPr lang="en-US" sz="1000" dirty="0">
              <a:solidFill>
                <a:schemeClr val="bg1"/>
              </a:solidFill>
            </a:endParaRPr>
          </a:p>
        </p:txBody>
      </p:sp>
      <p:sp>
        <p:nvSpPr>
          <p:cNvPr id="9" name="Content Placeholder 3"/>
          <p:cNvSpPr>
            <a:spLocks noGrp="1"/>
          </p:cNvSpPr>
          <p:nvPr>
            <p:ph idx="1"/>
          </p:nvPr>
        </p:nvSpPr>
        <p:spPr>
          <a:xfrm>
            <a:off x="914400" y="1294394"/>
            <a:ext cx="8229600" cy="3808305"/>
          </a:xfrm>
        </p:spPr>
        <p:txBody>
          <a:bodyPr>
            <a:normAutofit/>
          </a:bodyPr>
          <a:lstStyle/>
          <a:p>
            <a:r>
              <a:rPr lang="en-US" sz="2000" dirty="0">
                <a:solidFill>
                  <a:schemeClr val="bg1"/>
                </a:solidFill>
                <a:latin typeface="Roboto Lt" pitchFamily="2" charset="0"/>
                <a:ea typeface="Roboto Lt" pitchFamily="2" charset="0"/>
              </a:rPr>
              <a:t>Linking to non-geo data</a:t>
            </a:r>
          </a:p>
          <a:p>
            <a:pPr lvl="1"/>
            <a:r>
              <a:rPr lang="en-US" sz="1400" dirty="0" smtClean="0">
                <a:solidFill>
                  <a:schemeClr val="bg1"/>
                </a:solidFill>
                <a:latin typeface="Roboto Lt" pitchFamily="2" charset="0"/>
                <a:ea typeface="Roboto Lt" pitchFamily="2" charset="0"/>
              </a:rPr>
              <a:t>wiki.openstreetmap.org</a:t>
            </a:r>
          </a:p>
          <a:p>
            <a:pPr lvl="1"/>
            <a:r>
              <a:rPr lang="en-US" sz="1400" dirty="0" smtClean="0">
                <a:solidFill>
                  <a:schemeClr val="bg1"/>
                </a:solidFill>
                <a:latin typeface="Roboto Lt" pitchFamily="2" charset="0"/>
                <a:ea typeface="Roboto Lt" pitchFamily="2" charset="0"/>
              </a:rPr>
              <a:t>Different datasets, not just </a:t>
            </a:r>
            <a:r>
              <a:rPr lang="en-US" sz="1400" dirty="0" smtClean="0">
                <a:solidFill>
                  <a:schemeClr val="bg1"/>
                </a:solidFill>
                <a:latin typeface="Roboto Lt" pitchFamily="2" charset="0"/>
                <a:ea typeface="Roboto Lt" pitchFamily="2" charset="0"/>
              </a:rPr>
              <a:t>1</a:t>
            </a:r>
          </a:p>
          <a:p>
            <a:pPr marL="457200" lvl="1" indent="0">
              <a:buNone/>
            </a:pPr>
            <a:endParaRPr lang="en-US" sz="1400" dirty="0">
              <a:solidFill>
                <a:schemeClr val="bg1"/>
              </a:solidFill>
              <a:latin typeface="Roboto Lt" pitchFamily="2" charset="0"/>
              <a:ea typeface="Roboto Lt" pitchFamily="2" charset="0"/>
            </a:endParaRPr>
          </a:p>
          <a:p>
            <a:pPr marL="457200" lvl="1" indent="0">
              <a:buNone/>
            </a:pPr>
            <a:endParaRPr lang="nl-NL" sz="1400" dirty="0" smtClean="0">
              <a:solidFill>
                <a:schemeClr val="bg1"/>
              </a:solidFill>
              <a:latin typeface="Roboto Lt" pitchFamily="2" charset="0"/>
              <a:ea typeface="Roboto Lt" pitchFamily="2" charset="0"/>
            </a:endParaRPr>
          </a:p>
          <a:p>
            <a:r>
              <a:rPr lang="en-US" sz="2000" dirty="0">
                <a:solidFill>
                  <a:schemeClr val="bg1"/>
                </a:solidFill>
                <a:latin typeface="Roboto Lt" pitchFamily="2" charset="0"/>
                <a:ea typeface="Roboto Lt" pitchFamily="2" charset="0"/>
              </a:rPr>
              <a:t>Linking to formal </a:t>
            </a:r>
            <a:r>
              <a:rPr lang="en-US" sz="2000" dirty="0" smtClean="0">
                <a:solidFill>
                  <a:schemeClr val="bg1"/>
                </a:solidFill>
                <a:latin typeface="Roboto Lt" pitchFamily="2" charset="0"/>
                <a:ea typeface="Roboto Lt" pitchFamily="2" charset="0"/>
              </a:rPr>
              <a:t>definitions</a:t>
            </a:r>
          </a:p>
          <a:p>
            <a:pPr lvl="1"/>
            <a:r>
              <a:rPr lang="en-US" sz="1400" dirty="0" smtClean="0">
                <a:solidFill>
                  <a:schemeClr val="bg1"/>
                </a:solidFill>
                <a:latin typeface="Roboto Lt" pitchFamily="2" charset="0"/>
                <a:ea typeface="Roboto Lt" pitchFamily="2" charset="0"/>
              </a:rPr>
              <a:t>unique</a:t>
            </a:r>
          </a:p>
          <a:p>
            <a:pPr lvl="1"/>
            <a:r>
              <a:rPr lang="en-US" sz="1400" dirty="0" err="1" smtClean="0">
                <a:solidFill>
                  <a:schemeClr val="bg1"/>
                </a:solidFill>
                <a:latin typeface="Roboto Lt" pitchFamily="2" charset="0"/>
                <a:ea typeface="Roboto Lt" pitchFamily="2" charset="0"/>
              </a:rPr>
              <a:t>basisregistraties</a:t>
            </a:r>
            <a:endParaRPr lang="en-US" sz="1400" dirty="0">
              <a:solidFill>
                <a:schemeClr val="bg1"/>
              </a:solidFill>
              <a:latin typeface="Roboto Lt" pitchFamily="2" charset="0"/>
              <a:ea typeface="Roboto Lt" pitchFamily="2" charset="0"/>
            </a:endParaRPr>
          </a:p>
          <a:p>
            <a:pPr lvl="1"/>
            <a:r>
              <a:rPr lang="en-US" sz="1400" dirty="0" smtClean="0">
                <a:solidFill>
                  <a:schemeClr val="bg1"/>
                </a:solidFill>
                <a:latin typeface="Roboto Lt" pitchFamily="2" charset="0"/>
                <a:ea typeface="Roboto Lt" pitchFamily="2" charset="0"/>
                <a:hlinkClick r:id="rId3"/>
              </a:rPr>
              <a:t>http</a:t>
            </a:r>
            <a:r>
              <a:rPr lang="en-US" sz="1400" dirty="0">
                <a:solidFill>
                  <a:schemeClr val="bg1"/>
                </a:solidFill>
                <a:latin typeface="Roboto Lt" pitchFamily="2" charset="0"/>
                <a:ea typeface="Roboto Lt" pitchFamily="2" charset="0"/>
                <a:hlinkClick r:id="rId3"/>
              </a:rPr>
              <a:t>://</a:t>
            </a:r>
            <a:r>
              <a:rPr lang="en-US" sz="1400" dirty="0" smtClean="0">
                <a:solidFill>
                  <a:schemeClr val="bg1"/>
                </a:solidFill>
                <a:latin typeface="Roboto Lt" pitchFamily="2" charset="0"/>
                <a:ea typeface="Roboto Lt" pitchFamily="2" charset="0"/>
                <a:hlinkClick r:id="rId3"/>
              </a:rPr>
              <a:t>definities.geostandaarden.nl/concepten/imgeo/doc/begrip/abri</a:t>
            </a:r>
            <a:endParaRPr lang="en-US" sz="1400" dirty="0" smtClean="0">
              <a:solidFill>
                <a:schemeClr val="bg1"/>
              </a:solidFill>
              <a:latin typeface="Roboto Lt" pitchFamily="2" charset="0"/>
              <a:ea typeface="Roboto Lt" pitchFamily="2" charset="0"/>
            </a:endParaRPr>
          </a:p>
          <a:p>
            <a:pPr marL="457200" lvl="1" indent="0">
              <a:buNone/>
            </a:pPr>
            <a:endParaRPr lang="en-US" sz="1400" dirty="0" smtClean="0">
              <a:solidFill>
                <a:schemeClr val="bg1"/>
              </a:solidFill>
              <a:latin typeface="Roboto Lt" pitchFamily="2" charset="0"/>
              <a:ea typeface="Roboto Lt" pitchFamily="2" charset="0"/>
            </a:endParaRPr>
          </a:p>
          <a:p>
            <a:r>
              <a:rPr lang="en-US" sz="2000" dirty="0" smtClean="0">
                <a:solidFill>
                  <a:schemeClr val="bg1"/>
                </a:solidFill>
                <a:latin typeface="Roboto Lt" pitchFamily="2" charset="0"/>
                <a:ea typeface="Roboto Lt" pitchFamily="2" charset="0"/>
              </a:rPr>
              <a:t>Versioning</a:t>
            </a:r>
          </a:p>
          <a:p>
            <a:pPr lvl="1"/>
            <a:endParaRPr lang="en-US" sz="1600" dirty="0" smtClean="0">
              <a:solidFill>
                <a:schemeClr val="bg1"/>
              </a:solidFill>
            </a:endParaRPr>
          </a:p>
          <a:p>
            <a:endParaRPr lang="en-US" sz="2000" dirty="0" smtClean="0">
              <a:solidFill>
                <a:schemeClr val="bg1"/>
              </a:solidFill>
            </a:endParaRPr>
          </a:p>
        </p:txBody>
      </p:sp>
      <p:pic>
        <p:nvPicPr>
          <p:cNvPr id="3" name="Picture 2"/>
          <p:cNvPicPr>
            <a:picLocks noChangeAspect="1"/>
          </p:cNvPicPr>
          <p:nvPr/>
        </p:nvPicPr>
        <p:blipFill>
          <a:blip r:embed="rId4"/>
          <a:stretch>
            <a:fillRect/>
          </a:stretch>
        </p:blipFill>
        <p:spPr>
          <a:xfrm>
            <a:off x="4372199" y="140351"/>
            <a:ext cx="4420927" cy="2473217"/>
          </a:xfrm>
          <a:prstGeom prst="rect">
            <a:avLst/>
          </a:prstGeom>
          <a:effectLst>
            <a:innerShdw blurRad="114300">
              <a:prstClr val="black"/>
            </a:innerShdw>
            <a:softEdge rad="12700"/>
          </a:effectLst>
        </p:spPr>
      </p:pic>
    </p:spTree>
    <p:extLst>
      <p:ext uri="{BB962C8B-B14F-4D97-AF65-F5344CB8AC3E}">
        <p14:creationId xmlns:p14="http://schemas.microsoft.com/office/powerpoint/2010/main" val="1179985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64771"/>
            <a:ext cx="8229600" cy="551230"/>
          </a:xfrm>
        </p:spPr>
        <p:txBody>
          <a:bodyPr>
            <a:normAutofit/>
          </a:bodyPr>
          <a:lstStyle/>
          <a:p>
            <a:pPr algn="l"/>
            <a:r>
              <a:rPr lang="en-US" sz="2800" dirty="0" smtClean="0">
                <a:solidFill>
                  <a:schemeClr val="bg1"/>
                </a:solidFill>
                <a:latin typeface="Roboto Lt" pitchFamily="2" charset="0"/>
                <a:ea typeface="Roboto Lt" pitchFamily="2" charset="0"/>
              </a:rPr>
              <a:t>Content </a:t>
            </a:r>
            <a:r>
              <a:rPr lang="en-US" sz="2800" dirty="0" smtClean="0">
                <a:solidFill>
                  <a:schemeClr val="bg1"/>
                </a:solidFill>
                <a:latin typeface="Roboto Lt" pitchFamily="2" charset="0"/>
                <a:ea typeface="Roboto Lt" pitchFamily="2" charset="0"/>
              </a:rPr>
              <a:t>of the presentation</a:t>
            </a:r>
            <a:endParaRPr lang="nl-NL" sz="2800" dirty="0">
              <a:solidFill>
                <a:schemeClr val="bg1"/>
              </a:solidFill>
              <a:latin typeface="Roboto Lt" pitchFamily="2" charset="0"/>
              <a:ea typeface="Roboto Lt" pitchFamily="2" charset="0"/>
            </a:endParaRPr>
          </a:p>
        </p:txBody>
      </p:sp>
      <p:sp>
        <p:nvSpPr>
          <p:cNvPr id="3" name="Content Placeholder 2"/>
          <p:cNvSpPr>
            <a:spLocks noGrp="1"/>
          </p:cNvSpPr>
          <p:nvPr>
            <p:ph idx="1"/>
          </p:nvPr>
        </p:nvSpPr>
        <p:spPr>
          <a:xfrm>
            <a:off x="822960" y="1153425"/>
            <a:ext cx="8448675" cy="4339960"/>
          </a:xfrm>
        </p:spPr>
        <p:txBody>
          <a:bodyPr/>
          <a:lstStyle/>
          <a:p>
            <a:pPr marL="347472">
              <a:spcBef>
                <a:spcPts val="0"/>
              </a:spcBef>
            </a:pPr>
            <a:r>
              <a:rPr lang="en-US" sz="2000" dirty="0" smtClean="0">
                <a:solidFill>
                  <a:schemeClr val="bg1"/>
                </a:solidFill>
                <a:latin typeface="Roboto Lt" pitchFamily="2" charset="0"/>
                <a:ea typeface="Roboto Lt" pitchFamily="2" charset="0"/>
              </a:rPr>
              <a:t>About </a:t>
            </a:r>
            <a:r>
              <a:rPr lang="en-US" sz="2000" dirty="0" err="1" smtClean="0">
                <a:solidFill>
                  <a:schemeClr val="bg1"/>
                </a:solidFill>
                <a:latin typeface="Roboto Lt" pitchFamily="2" charset="0"/>
                <a:ea typeface="Roboto Lt" pitchFamily="2" charset="0"/>
              </a:rPr>
              <a:t>Spotzi</a:t>
            </a:r>
            <a:endParaRPr lang="en-US" dirty="0" smtClean="0">
              <a:solidFill>
                <a:schemeClr val="bg1"/>
              </a:solidFill>
              <a:latin typeface="Roboto Lt" pitchFamily="2" charset="0"/>
              <a:ea typeface="Roboto Lt" pitchFamily="2" charset="0"/>
            </a:endParaRPr>
          </a:p>
          <a:p>
            <a:pPr marL="457200" lvl="1" indent="0">
              <a:spcBef>
                <a:spcPts val="0"/>
              </a:spcBef>
              <a:buNone/>
            </a:pPr>
            <a:r>
              <a:rPr lang="en-US" sz="1400" dirty="0" smtClean="0">
                <a:solidFill>
                  <a:schemeClr val="bg1"/>
                </a:solidFill>
                <a:latin typeface="Roboto Lt" pitchFamily="2" charset="0"/>
                <a:ea typeface="Roboto Lt" pitchFamily="2" charset="0"/>
              </a:rPr>
              <a:t>Who is </a:t>
            </a:r>
            <a:r>
              <a:rPr lang="en-US" sz="1400" dirty="0" err="1" smtClean="0">
                <a:solidFill>
                  <a:schemeClr val="bg1"/>
                </a:solidFill>
                <a:latin typeface="Roboto Lt" pitchFamily="2" charset="0"/>
                <a:ea typeface="Roboto Lt" pitchFamily="2" charset="0"/>
              </a:rPr>
              <a:t>Spotzi</a:t>
            </a:r>
            <a:r>
              <a:rPr lang="en-US" sz="1400" dirty="0" smtClean="0">
                <a:solidFill>
                  <a:schemeClr val="bg1"/>
                </a:solidFill>
                <a:latin typeface="Roboto Lt" pitchFamily="2" charset="0"/>
                <a:ea typeface="Roboto Lt" pitchFamily="2" charset="0"/>
              </a:rPr>
              <a:t>? What are our business activities?</a:t>
            </a:r>
            <a:endParaRPr lang="en-US" sz="1000" dirty="0" smtClean="0">
              <a:solidFill>
                <a:schemeClr val="bg1"/>
              </a:solidFill>
              <a:latin typeface="Roboto Lt" pitchFamily="2" charset="0"/>
              <a:ea typeface="Roboto Lt" pitchFamily="2" charset="0"/>
            </a:endParaRPr>
          </a:p>
          <a:p>
            <a:pPr marL="0" indent="0">
              <a:buNone/>
            </a:pPr>
            <a:endParaRPr lang="en-US" sz="1400" dirty="0" smtClean="0">
              <a:solidFill>
                <a:schemeClr val="bg1"/>
              </a:solidFill>
              <a:latin typeface="Roboto Lt" pitchFamily="2" charset="0"/>
              <a:ea typeface="Roboto Lt" pitchFamily="2" charset="0"/>
            </a:endParaRPr>
          </a:p>
          <a:p>
            <a:pPr>
              <a:spcBef>
                <a:spcPts val="0"/>
              </a:spcBef>
            </a:pPr>
            <a:r>
              <a:rPr lang="en-US" sz="2000" dirty="0" smtClean="0">
                <a:solidFill>
                  <a:schemeClr val="bg1"/>
                </a:solidFill>
                <a:latin typeface="Roboto Lt" pitchFamily="2" charset="0"/>
                <a:ea typeface="Roboto Lt" pitchFamily="2" charset="0"/>
              </a:rPr>
              <a:t>Topic</a:t>
            </a:r>
            <a:r>
              <a:rPr lang="en-US" sz="2400" dirty="0" smtClean="0">
                <a:solidFill>
                  <a:schemeClr val="bg1"/>
                </a:solidFill>
                <a:latin typeface="Roboto Lt" pitchFamily="2" charset="0"/>
                <a:ea typeface="Roboto Lt" pitchFamily="2" charset="0"/>
              </a:rPr>
              <a:t> 2</a:t>
            </a:r>
            <a:endParaRPr lang="en-US" sz="1400" dirty="0" smtClean="0">
              <a:solidFill>
                <a:schemeClr val="bg1"/>
              </a:solidFill>
              <a:latin typeface="Roboto Lt" pitchFamily="2" charset="0"/>
              <a:ea typeface="Roboto Lt" pitchFamily="2" charset="0"/>
            </a:endParaRPr>
          </a:p>
          <a:p>
            <a:pPr marL="457200" lvl="1" indent="0">
              <a:spcBef>
                <a:spcPts val="0"/>
              </a:spcBef>
              <a:buNone/>
            </a:pPr>
            <a:r>
              <a:rPr lang="en-US" sz="1400" dirty="0" smtClean="0">
                <a:solidFill>
                  <a:schemeClr val="bg1"/>
                </a:solidFill>
                <a:latin typeface="Roboto Lt" pitchFamily="2" charset="0"/>
                <a:ea typeface="Roboto Lt" pitchFamily="2" charset="0"/>
              </a:rPr>
              <a:t>Explanation of our testbed topic</a:t>
            </a:r>
          </a:p>
          <a:p>
            <a:pPr marL="0" indent="0">
              <a:buNone/>
            </a:pPr>
            <a:endParaRPr lang="en-US" sz="1400" dirty="0">
              <a:solidFill>
                <a:schemeClr val="bg1"/>
              </a:solidFill>
              <a:latin typeface="Roboto Lt" pitchFamily="2" charset="0"/>
              <a:ea typeface="Roboto Lt" pitchFamily="2" charset="0"/>
            </a:endParaRPr>
          </a:p>
          <a:p>
            <a:r>
              <a:rPr lang="en-US" sz="2000" dirty="0" smtClean="0">
                <a:solidFill>
                  <a:schemeClr val="bg1"/>
                </a:solidFill>
                <a:latin typeface="Roboto Lt" pitchFamily="2" charset="0"/>
                <a:ea typeface="Roboto Lt" pitchFamily="2" charset="0"/>
              </a:rPr>
              <a:t>Tasks of the study</a:t>
            </a:r>
            <a:endParaRPr lang="en-US" dirty="0">
              <a:solidFill>
                <a:schemeClr val="bg1"/>
              </a:solidFill>
              <a:latin typeface="Roboto Lt" pitchFamily="2" charset="0"/>
              <a:ea typeface="Roboto Lt" pitchFamily="2" charset="0"/>
            </a:endParaRPr>
          </a:p>
          <a:p>
            <a:pPr marL="457200" lvl="1" indent="0">
              <a:buNone/>
            </a:pPr>
            <a:r>
              <a:rPr lang="en-US" sz="1400" dirty="0" smtClean="0">
                <a:solidFill>
                  <a:schemeClr val="bg1"/>
                </a:solidFill>
                <a:latin typeface="Roboto Lt" pitchFamily="2" charset="0"/>
                <a:ea typeface="Roboto Lt" pitchFamily="2" charset="0"/>
              </a:rPr>
              <a:t>User management</a:t>
            </a:r>
          </a:p>
          <a:p>
            <a:pPr lvl="2"/>
            <a:r>
              <a:rPr lang="en-US" sz="1100" dirty="0" smtClean="0">
                <a:solidFill>
                  <a:schemeClr val="bg1"/>
                </a:solidFill>
                <a:latin typeface="Roboto Lt" pitchFamily="2" charset="0"/>
                <a:ea typeface="Roboto Lt" pitchFamily="2" charset="0"/>
              </a:rPr>
              <a:t>Different kind of users</a:t>
            </a:r>
          </a:p>
          <a:p>
            <a:pPr lvl="2"/>
            <a:r>
              <a:rPr lang="en-US" sz="1100" dirty="0" smtClean="0">
                <a:solidFill>
                  <a:schemeClr val="bg1"/>
                </a:solidFill>
                <a:latin typeface="Roboto Lt" pitchFamily="2" charset="0"/>
                <a:ea typeface="Roboto Lt" pitchFamily="2" charset="0"/>
              </a:rPr>
              <a:t>Authorization</a:t>
            </a:r>
          </a:p>
          <a:p>
            <a:pPr lvl="2"/>
            <a:r>
              <a:rPr lang="en-US" sz="1100" dirty="0" smtClean="0">
                <a:solidFill>
                  <a:schemeClr val="bg1"/>
                </a:solidFill>
                <a:latin typeface="Roboto Lt" pitchFamily="2" charset="0"/>
                <a:ea typeface="Roboto Lt" pitchFamily="2" charset="0"/>
              </a:rPr>
              <a:t>Easy to use</a:t>
            </a:r>
          </a:p>
          <a:p>
            <a:pPr marL="457200" lvl="1" indent="0">
              <a:buNone/>
            </a:pPr>
            <a:r>
              <a:rPr lang="en-US" sz="1400" dirty="0" smtClean="0">
                <a:solidFill>
                  <a:schemeClr val="bg1"/>
                </a:solidFill>
                <a:latin typeface="Roboto Lt" pitchFamily="2" charset="0"/>
                <a:ea typeface="Roboto Lt" pitchFamily="2" charset="0"/>
              </a:rPr>
              <a:t>Workflows and toolchains</a:t>
            </a:r>
          </a:p>
          <a:p>
            <a:pPr marL="457200" lvl="1" indent="0">
              <a:buNone/>
            </a:pPr>
            <a:r>
              <a:rPr lang="en-US" sz="1400" dirty="0" smtClean="0">
                <a:solidFill>
                  <a:schemeClr val="bg1"/>
                </a:solidFill>
                <a:latin typeface="Roboto Lt" pitchFamily="2" charset="0"/>
                <a:ea typeface="Roboto Lt" pitchFamily="2" charset="0"/>
              </a:rPr>
              <a:t>Searchable data</a:t>
            </a:r>
          </a:p>
          <a:p>
            <a:pPr marL="457200" lvl="1" indent="0">
              <a:buNone/>
            </a:pPr>
            <a:r>
              <a:rPr lang="en-US" sz="1400" dirty="0" smtClean="0">
                <a:solidFill>
                  <a:schemeClr val="bg1"/>
                </a:solidFill>
                <a:latin typeface="Roboto Lt" pitchFamily="2" charset="0"/>
                <a:ea typeface="Roboto Lt" pitchFamily="2" charset="0"/>
              </a:rPr>
              <a:t>Linking data</a:t>
            </a:r>
          </a:p>
          <a:p>
            <a:pPr lvl="2"/>
            <a:r>
              <a:rPr lang="en-US" sz="1100" dirty="0" smtClean="0">
                <a:solidFill>
                  <a:schemeClr val="bg1"/>
                </a:solidFill>
                <a:latin typeface="Roboto Lt" pitchFamily="2" charset="0"/>
                <a:ea typeface="Roboto Lt" pitchFamily="2" charset="0"/>
              </a:rPr>
              <a:t>Linking to non-geo data</a:t>
            </a:r>
          </a:p>
          <a:p>
            <a:pPr lvl="2"/>
            <a:r>
              <a:rPr lang="en-US" sz="1100" dirty="0" smtClean="0">
                <a:solidFill>
                  <a:schemeClr val="bg1"/>
                </a:solidFill>
                <a:latin typeface="Roboto Lt" pitchFamily="2" charset="0"/>
                <a:ea typeface="Roboto Lt" pitchFamily="2" charset="0"/>
              </a:rPr>
              <a:t>Linking to formal definitions</a:t>
            </a:r>
          </a:p>
          <a:p>
            <a:pPr lvl="2"/>
            <a:r>
              <a:rPr lang="en-US" sz="1100" dirty="0" smtClean="0">
                <a:solidFill>
                  <a:schemeClr val="bg1"/>
                </a:solidFill>
                <a:latin typeface="Roboto Lt" pitchFamily="2" charset="0"/>
                <a:ea typeface="Roboto Lt" pitchFamily="2" charset="0"/>
              </a:rPr>
              <a:t>Versioning</a:t>
            </a:r>
          </a:p>
          <a:p>
            <a:pPr lvl="1"/>
            <a:endParaRPr lang="en-US" sz="1000" dirty="0">
              <a:solidFill>
                <a:schemeClr val="bg1"/>
              </a:solidFill>
            </a:endParaRPr>
          </a:p>
          <a:p>
            <a:endParaRPr lang="en-US" dirty="0" smtClean="0">
              <a:solidFill>
                <a:schemeClr val="bg1"/>
              </a:solidFill>
            </a:endParaRPr>
          </a:p>
          <a:p>
            <a:endParaRPr lang="nl-NL" dirty="0"/>
          </a:p>
        </p:txBody>
      </p:sp>
    </p:spTree>
    <p:extLst>
      <p:ext uri="{BB962C8B-B14F-4D97-AF65-F5344CB8AC3E}">
        <p14:creationId xmlns:p14="http://schemas.microsoft.com/office/powerpoint/2010/main" val="4237903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download.png"/>
          <p:cNvPicPr>
            <a:picLocks noChangeAspect="1"/>
          </p:cNvPicPr>
          <p:nvPr/>
        </p:nvPicPr>
        <p:blipFill>
          <a:blip r:embed="rId3"/>
          <a:stretch>
            <a:fillRect/>
          </a:stretch>
        </p:blipFill>
        <p:spPr>
          <a:xfrm>
            <a:off x="248259" y="3359867"/>
            <a:ext cx="2782774" cy="1757363"/>
          </a:xfrm>
          <a:prstGeom prst="rect">
            <a:avLst/>
          </a:prstGeom>
        </p:spPr>
      </p:pic>
      <p:pic>
        <p:nvPicPr>
          <p:cNvPr id="4" name="Afbeelding 2" descr="inclusief-druppel.png"/>
          <p:cNvPicPr>
            <a:picLocks noChangeAspect="1"/>
          </p:cNvPicPr>
          <p:nvPr/>
        </p:nvPicPr>
        <p:blipFill>
          <a:blip r:embed="rId4"/>
          <a:stretch>
            <a:fillRect/>
          </a:stretch>
        </p:blipFill>
        <p:spPr>
          <a:xfrm>
            <a:off x="6213763" y="3359867"/>
            <a:ext cx="2763983" cy="1757363"/>
          </a:xfrm>
          <a:prstGeom prst="rect">
            <a:avLst/>
          </a:prstGeom>
        </p:spPr>
      </p:pic>
      <p:sp>
        <p:nvSpPr>
          <p:cNvPr id="5" name="TextBox 4"/>
          <p:cNvSpPr txBox="1"/>
          <p:nvPr/>
        </p:nvSpPr>
        <p:spPr>
          <a:xfrm>
            <a:off x="3346048" y="3915384"/>
            <a:ext cx="2552700" cy="646331"/>
          </a:xfrm>
          <a:prstGeom prst="rect">
            <a:avLst/>
          </a:prstGeom>
          <a:noFill/>
        </p:spPr>
        <p:txBody>
          <a:bodyPr wrap="square" rtlCol="0">
            <a:spAutoFit/>
          </a:bodyPr>
          <a:lstStyle/>
          <a:p>
            <a:pPr algn="ctr"/>
            <a:r>
              <a:rPr lang="en-US" b="1" dirty="0" smtClean="0">
                <a:solidFill>
                  <a:schemeClr val="bg1"/>
                </a:solidFill>
                <a:latin typeface="Roboto Lt" pitchFamily="2" charset="0"/>
                <a:ea typeface="Roboto Lt" pitchFamily="2" charset="0"/>
              </a:rPr>
              <a:t>1 + 1 = 2</a:t>
            </a:r>
          </a:p>
          <a:p>
            <a:pPr algn="ctr"/>
            <a:r>
              <a:rPr lang="en-US" b="1" dirty="0" smtClean="0">
                <a:solidFill>
                  <a:schemeClr val="bg1"/>
                </a:solidFill>
                <a:latin typeface="Roboto Lt" pitchFamily="2" charset="0"/>
                <a:ea typeface="Roboto Lt" pitchFamily="2" charset="0"/>
              </a:rPr>
              <a:t>ANALYSING</a:t>
            </a:r>
            <a:endParaRPr lang="nl-NL" b="1" dirty="0">
              <a:solidFill>
                <a:schemeClr val="bg1"/>
              </a:solidFill>
              <a:latin typeface="Roboto Lt" pitchFamily="2" charset="0"/>
              <a:ea typeface="Roboto Lt" pitchFamily="2" charset="0"/>
            </a:endParaRPr>
          </a:p>
        </p:txBody>
      </p:sp>
      <p:pic>
        <p:nvPicPr>
          <p:cNvPr id="7" name="Afbeelding 1" descr="spotzi.png"/>
          <p:cNvPicPr>
            <a:picLocks noChangeAspect="1"/>
          </p:cNvPicPr>
          <p:nvPr/>
        </p:nvPicPr>
        <p:blipFill>
          <a:blip r:embed="rId5"/>
          <a:stretch>
            <a:fillRect/>
          </a:stretch>
        </p:blipFill>
        <p:spPr>
          <a:xfrm>
            <a:off x="2430933" y="0"/>
            <a:ext cx="4382930" cy="2765964"/>
          </a:xfrm>
          <a:prstGeom prst="rect">
            <a:avLst/>
          </a:prstGeom>
        </p:spPr>
      </p:pic>
      <p:sp>
        <p:nvSpPr>
          <p:cNvPr id="8" name="Rectangle 7"/>
          <p:cNvSpPr/>
          <p:nvPr/>
        </p:nvSpPr>
        <p:spPr>
          <a:xfrm>
            <a:off x="1758285" y="2723765"/>
            <a:ext cx="5728226" cy="400110"/>
          </a:xfrm>
          <a:prstGeom prst="rect">
            <a:avLst/>
          </a:prstGeom>
        </p:spPr>
        <p:txBody>
          <a:bodyPr wrap="square">
            <a:spAutoFit/>
          </a:bodyPr>
          <a:lstStyle/>
          <a:p>
            <a:pPr algn="ctr"/>
            <a:r>
              <a:rPr lang="en-US" sz="2000" cap="all" dirty="0">
                <a:solidFill>
                  <a:schemeClr val="bg1"/>
                </a:solidFill>
                <a:latin typeface="Roboto Lt" pitchFamily="2" charset="0"/>
                <a:ea typeface="Roboto Lt" pitchFamily="2" charset="0"/>
              </a:rPr>
              <a:t>FIND, ANALYZE AND VISUALIZE LOCATION DATA.</a:t>
            </a:r>
            <a:endParaRPr lang="en-US" sz="2000" i="0" cap="all" dirty="0">
              <a:solidFill>
                <a:schemeClr val="bg1"/>
              </a:solidFill>
              <a:effectLst/>
              <a:latin typeface="Roboto Lt" pitchFamily="2" charset="0"/>
              <a:ea typeface="Roboto Lt"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3154680" y="4349658"/>
            <a:ext cx="1316736" cy="1316736"/>
          </a:xfrm>
          <a:prstGeom prst="rect">
            <a:avLst/>
          </a:prstGeom>
        </p:spPr>
      </p:pic>
      <p:pic>
        <p:nvPicPr>
          <p:cNvPr id="32" name="Picture 31"/>
          <p:cNvPicPr>
            <a:picLocks noChangeAspect="1"/>
          </p:cNvPicPr>
          <p:nvPr/>
        </p:nvPicPr>
        <p:blipFill>
          <a:blip r:embed="rId4"/>
          <a:stretch>
            <a:fillRect/>
          </a:stretch>
        </p:blipFill>
        <p:spPr>
          <a:xfrm>
            <a:off x="3154680" y="2935224"/>
            <a:ext cx="1316736" cy="1316736"/>
          </a:xfrm>
          <a:prstGeom prst="rect">
            <a:avLst/>
          </a:prstGeom>
        </p:spPr>
      </p:pic>
      <p:pic>
        <p:nvPicPr>
          <p:cNvPr id="38" name="Picture 37"/>
          <p:cNvPicPr>
            <a:picLocks noChangeAspect="1"/>
          </p:cNvPicPr>
          <p:nvPr/>
        </p:nvPicPr>
        <p:blipFill>
          <a:blip r:embed="rId5"/>
          <a:stretch>
            <a:fillRect/>
          </a:stretch>
        </p:blipFill>
        <p:spPr>
          <a:xfrm>
            <a:off x="3154680" y="1517904"/>
            <a:ext cx="1316736" cy="1316736"/>
          </a:xfrm>
          <a:prstGeom prst="rect">
            <a:avLst/>
          </a:prstGeom>
        </p:spPr>
      </p:pic>
      <p:pic>
        <p:nvPicPr>
          <p:cNvPr id="37" name="Picture 36"/>
          <p:cNvPicPr>
            <a:picLocks noChangeAspect="1"/>
          </p:cNvPicPr>
          <p:nvPr/>
        </p:nvPicPr>
        <p:blipFill>
          <a:blip r:embed="rId6"/>
          <a:stretch>
            <a:fillRect/>
          </a:stretch>
        </p:blipFill>
        <p:spPr>
          <a:xfrm>
            <a:off x="4663440" y="1517904"/>
            <a:ext cx="1316736" cy="1316736"/>
          </a:xfrm>
          <a:prstGeom prst="rect">
            <a:avLst/>
          </a:prstGeom>
        </p:spPr>
      </p:pic>
      <p:pic>
        <p:nvPicPr>
          <p:cNvPr id="43" name="Picture 42"/>
          <p:cNvPicPr>
            <a:picLocks noChangeAspect="1"/>
          </p:cNvPicPr>
          <p:nvPr/>
        </p:nvPicPr>
        <p:blipFill>
          <a:blip r:embed="rId7"/>
          <a:stretch>
            <a:fillRect/>
          </a:stretch>
        </p:blipFill>
        <p:spPr>
          <a:xfrm>
            <a:off x="4660315" y="102865"/>
            <a:ext cx="1316736" cy="1316736"/>
          </a:xfrm>
          <a:prstGeom prst="rect">
            <a:avLst/>
          </a:prstGeom>
        </p:spPr>
      </p:pic>
      <p:pic>
        <p:nvPicPr>
          <p:cNvPr id="42" name="Picture 41"/>
          <p:cNvPicPr>
            <a:picLocks noChangeAspect="1"/>
          </p:cNvPicPr>
          <p:nvPr/>
        </p:nvPicPr>
        <p:blipFill>
          <a:blip r:embed="rId8"/>
          <a:stretch>
            <a:fillRect/>
          </a:stretch>
        </p:blipFill>
        <p:spPr>
          <a:xfrm>
            <a:off x="6169075" y="102865"/>
            <a:ext cx="1316736" cy="1316736"/>
          </a:xfrm>
          <a:prstGeom prst="rect">
            <a:avLst/>
          </a:prstGeom>
        </p:spPr>
      </p:pic>
      <p:pic>
        <p:nvPicPr>
          <p:cNvPr id="41" name="Picture 40"/>
          <p:cNvPicPr>
            <a:picLocks noChangeAspect="1"/>
          </p:cNvPicPr>
          <p:nvPr/>
        </p:nvPicPr>
        <p:blipFill>
          <a:blip r:embed="rId9"/>
          <a:stretch>
            <a:fillRect/>
          </a:stretch>
        </p:blipFill>
        <p:spPr>
          <a:xfrm>
            <a:off x="7677835" y="102865"/>
            <a:ext cx="1316736" cy="1316736"/>
          </a:xfrm>
          <a:prstGeom prst="rect">
            <a:avLst/>
          </a:prstGeom>
        </p:spPr>
      </p:pic>
      <p:pic>
        <p:nvPicPr>
          <p:cNvPr id="35" name="Picture 34"/>
          <p:cNvPicPr>
            <a:picLocks noChangeAspect="1"/>
          </p:cNvPicPr>
          <p:nvPr/>
        </p:nvPicPr>
        <p:blipFill>
          <a:blip r:embed="rId10"/>
          <a:stretch>
            <a:fillRect/>
          </a:stretch>
        </p:blipFill>
        <p:spPr>
          <a:xfrm>
            <a:off x="7680960" y="1517904"/>
            <a:ext cx="1316736" cy="1316736"/>
          </a:xfrm>
          <a:prstGeom prst="rect">
            <a:avLst/>
          </a:prstGeom>
        </p:spPr>
      </p:pic>
      <p:pic>
        <p:nvPicPr>
          <p:cNvPr id="29" name="Picture 28"/>
          <p:cNvPicPr>
            <a:picLocks noChangeAspect="1"/>
          </p:cNvPicPr>
          <p:nvPr/>
        </p:nvPicPr>
        <p:blipFill>
          <a:blip r:embed="rId11"/>
          <a:stretch>
            <a:fillRect/>
          </a:stretch>
        </p:blipFill>
        <p:spPr>
          <a:xfrm>
            <a:off x="7680960" y="2935224"/>
            <a:ext cx="1316736" cy="1316736"/>
          </a:xfrm>
          <a:prstGeom prst="rect">
            <a:avLst/>
          </a:prstGeom>
        </p:spPr>
      </p:pic>
      <p:pic>
        <p:nvPicPr>
          <p:cNvPr id="24" name="Picture 23"/>
          <p:cNvPicPr>
            <a:picLocks noChangeAspect="1"/>
          </p:cNvPicPr>
          <p:nvPr/>
        </p:nvPicPr>
        <p:blipFill>
          <a:blip r:embed="rId12"/>
          <a:stretch>
            <a:fillRect/>
          </a:stretch>
        </p:blipFill>
        <p:spPr>
          <a:xfrm>
            <a:off x="7680960" y="4352544"/>
            <a:ext cx="1316736" cy="1316736"/>
          </a:xfrm>
          <a:prstGeom prst="rect">
            <a:avLst/>
          </a:prstGeom>
        </p:spPr>
      </p:pic>
      <p:pic>
        <p:nvPicPr>
          <p:cNvPr id="2" name="Picture 1"/>
          <p:cNvPicPr>
            <a:picLocks noChangeAspect="1"/>
          </p:cNvPicPr>
          <p:nvPr/>
        </p:nvPicPr>
        <p:blipFill>
          <a:blip r:embed="rId13"/>
          <a:stretch>
            <a:fillRect/>
          </a:stretch>
        </p:blipFill>
        <p:spPr>
          <a:xfrm>
            <a:off x="6172200" y="4349658"/>
            <a:ext cx="1316736" cy="1316736"/>
          </a:xfrm>
          <a:prstGeom prst="rect">
            <a:avLst/>
          </a:prstGeom>
        </p:spPr>
      </p:pic>
      <p:pic>
        <p:nvPicPr>
          <p:cNvPr id="21" name="Picture 20"/>
          <p:cNvPicPr>
            <a:picLocks noChangeAspect="1"/>
          </p:cNvPicPr>
          <p:nvPr/>
        </p:nvPicPr>
        <p:blipFill>
          <a:blip r:embed="rId14"/>
          <a:stretch>
            <a:fillRect/>
          </a:stretch>
        </p:blipFill>
        <p:spPr>
          <a:xfrm>
            <a:off x="6176802" y="4349658"/>
            <a:ext cx="1316736" cy="1316736"/>
          </a:xfrm>
          <a:prstGeom prst="rect">
            <a:avLst/>
          </a:prstGeom>
        </p:spPr>
      </p:pic>
      <p:pic>
        <p:nvPicPr>
          <p:cNvPr id="30" name="Picture 29"/>
          <p:cNvPicPr>
            <a:picLocks noChangeAspect="1"/>
          </p:cNvPicPr>
          <p:nvPr/>
        </p:nvPicPr>
        <p:blipFill>
          <a:blip r:embed="rId15"/>
          <a:stretch>
            <a:fillRect/>
          </a:stretch>
        </p:blipFill>
        <p:spPr>
          <a:xfrm>
            <a:off x="6172200" y="2935224"/>
            <a:ext cx="1316736" cy="1316736"/>
          </a:xfrm>
          <a:prstGeom prst="rect">
            <a:avLst/>
          </a:prstGeom>
        </p:spPr>
      </p:pic>
      <p:pic>
        <p:nvPicPr>
          <p:cNvPr id="36" name="Picture 35"/>
          <p:cNvPicPr>
            <a:picLocks noChangeAspect="1"/>
          </p:cNvPicPr>
          <p:nvPr/>
        </p:nvPicPr>
        <p:blipFill>
          <a:blip r:embed="rId16"/>
          <a:stretch>
            <a:fillRect/>
          </a:stretch>
        </p:blipFill>
        <p:spPr>
          <a:xfrm>
            <a:off x="6172200" y="1517904"/>
            <a:ext cx="1316736" cy="1316736"/>
          </a:xfrm>
          <a:prstGeom prst="rect">
            <a:avLst/>
          </a:prstGeom>
        </p:spPr>
      </p:pic>
      <p:pic>
        <p:nvPicPr>
          <p:cNvPr id="13" name="Picture 12"/>
          <p:cNvPicPr>
            <a:picLocks noChangeAspect="1"/>
          </p:cNvPicPr>
          <p:nvPr/>
        </p:nvPicPr>
        <p:blipFill>
          <a:blip r:embed="rId17"/>
          <a:stretch>
            <a:fillRect/>
          </a:stretch>
        </p:blipFill>
        <p:spPr>
          <a:xfrm>
            <a:off x="6175541" y="2938779"/>
            <a:ext cx="1316736" cy="1316736"/>
          </a:xfrm>
          <a:prstGeom prst="rect">
            <a:avLst/>
          </a:prstGeom>
        </p:spPr>
      </p:pic>
      <p:pic>
        <p:nvPicPr>
          <p:cNvPr id="14" name="Picture 13"/>
          <p:cNvPicPr>
            <a:picLocks noChangeAspect="1"/>
          </p:cNvPicPr>
          <p:nvPr/>
        </p:nvPicPr>
        <p:blipFill>
          <a:blip r:embed="rId18"/>
          <a:stretch>
            <a:fillRect/>
          </a:stretch>
        </p:blipFill>
        <p:spPr>
          <a:xfrm>
            <a:off x="6178856" y="1513744"/>
            <a:ext cx="1316736" cy="1316736"/>
          </a:xfrm>
          <a:prstGeom prst="rect">
            <a:avLst/>
          </a:prstGeom>
        </p:spPr>
      </p:pic>
      <p:pic>
        <p:nvPicPr>
          <p:cNvPr id="15" name="Picture 14"/>
          <p:cNvPicPr>
            <a:picLocks noChangeAspect="1"/>
          </p:cNvPicPr>
          <p:nvPr/>
        </p:nvPicPr>
        <p:blipFill>
          <a:blip r:embed="rId19"/>
          <a:stretch>
            <a:fillRect/>
          </a:stretch>
        </p:blipFill>
        <p:spPr>
          <a:xfrm>
            <a:off x="139576" y="2935517"/>
            <a:ext cx="1316736" cy="1316736"/>
          </a:xfrm>
          <a:prstGeom prst="rect">
            <a:avLst/>
          </a:prstGeom>
        </p:spPr>
      </p:pic>
      <p:pic>
        <p:nvPicPr>
          <p:cNvPr id="16" name="Picture 15"/>
          <p:cNvPicPr>
            <a:picLocks noChangeAspect="1"/>
          </p:cNvPicPr>
          <p:nvPr/>
        </p:nvPicPr>
        <p:blipFill>
          <a:blip r:embed="rId13"/>
          <a:stretch>
            <a:fillRect/>
          </a:stretch>
        </p:blipFill>
        <p:spPr>
          <a:xfrm>
            <a:off x="1641199" y="4344649"/>
            <a:ext cx="1316736" cy="1316736"/>
          </a:xfrm>
          <a:prstGeom prst="rect">
            <a:avLst/>
          </a:prstGeom>
        </p:spPr>
      </p:pic>
      <p:pic>
        <p:nvPicPr>
          <p:cNvPr id="17" name="Picture 16"/>
          <p:cNvPicPr>
            <a:picLocks noChangeAspect="1"/>
          </p:cNvPicPr>
          <p:nvPr/>
        </p:nvPicPr>
        <p:blipFill>
          <a:blip r:embed="rId20"/>
          <a:stretch>
            <a:fillRect/>
          </a:stretch>
        </p:blipFill>
        <p:spPr>
          <a:xfrm>
            <a:off x="3151555" y="102865"/>
            <a:ext cx="1316736" cy="1316736"/>
          </a:xfrm>
          <a:prstGeom prst="rect">
            <a:avLst/>
          </a:prstGeom>
        </p:spPr>
      </p:pic>
      <p:pic>
        <p:nvPicPr>
          <p:cNvPr id="18" name="Picture 17"/>
          <p:cNvPicPr>
            <a:picLocks noChangeAspect="1"/>
          </p:cNvPicPr>
          <p:nvPr/>
        </p:nvPicPr>
        <p:blipFill>
          <a:blip r:embed="rId21"/>
          <a:stretch>
            <a:fillRect/>
          </a:stretch>
        </p:blipFill>
        <p:spPr>
          <a:xfrm>
            <a:off x="7689274" y="1521376"/>
            <a:ext cx="1316736" cy="1316736"/>
          </a:xfrm>
          <a:prstGeom prst="rect">
            <a:avLst/>
          </a:prstGeom>
        </p:spPr>
      </p:pic>
      <p:pic>
        <p:nvPicPr>
          <p:cNvPr id="19" name="Picture 18"/>
          <p:cNvPicPr>
            <a:picLocks noChangeAspect="1"/>
          </p:cNvPicPr>
          <p:nvPr/>
        </p:nvPicPr>
        <p:blipFill>
          <a:blip r:embed="rId22"/>
          <a:stretch>
            <a:fillRect/>
          </a:stretch>
        </p:blipFill>
        <p:spPr>
          <a:xfrm>
            <a:off x="1643504" y="2935517"/>
            <a:ext cx="1316736" cy="1316736"/>
          </a:xfrm>
          <a:prstGeom prst="rect">
            <a:avLst/>
          </a:prstGeom>
        </p:spPr>
      </p:pic>
      <p:pic>
        <p:nvPicPr>
          <p:cNvPr id="22" name="Picture 21"/>
          <p:cNvPicPr>
            <a:picLocks noChangeAspect="1"/>
          </p:cNvPicPr>
          <p:nvPr/>
        </p:nvPicPr>
        <p:blipFill>
          <a:blip r:embed="rId23"/>
          <a:stretch>
            <a:fillRect/>
          </a:stretch>
        </p:blipFill>
        <p:spPr>
          <a:xfrm>
            <a:off x="6169075" y="1517299"/>
            <a:ext cx="1316736" cy="1316736"/>
          </a:xfrm>
          <a:prstGeom prst="rect">
            <a:avLst/>
          </a:prstGeom>
        </p:spPr>
      </p:pic>
      <p:pic>
        <p:nvPicPr>
          <p:cNvPr id="23" name="Picture 22"/>
          <p:cNvPicPr>
            <a:picLocks noChangeAspect="1"/>
          </p:cNvPicPr>
          <p:nvPr/>
        </p:nvPicPr>
        <p:blipFill>
          <a:blip r:embed="rId24"/>
          <a:stretch>
            <a:fillRect/>
          </a:stretch>
        </p:blipFill>
        <p:spPr>
          <a:xfrm>
            <a:off x="137160" y="1521376"/>
            <a:ext cx="1316736" cy="1316736"/>
          </a:xfrm>
          <a:prstGeom prst="rect">
            <a:avLst/>
          </a:prstGeom>
        </p:spPr>
      </p:pic>
      <p:pic>
        <p:nvPicPr>
          <p:cNvPr id="25" name="Picture 24"/>
          <p:cNvPicPr>
            <a:picLocks noChangeAspect="1"/>
          </p:cNvPicPr>
          <p:nvPr/>
        </p:nvPicPr>
        <p:blipFill>
          <a:blip r:embed="rId25"/>
          <a:stretch>
            <a:fillRect/>
          </a:stretch>
        </p:blipFill>
        <p:spPr>
          <a:xfrm>
            <a:off x="4663440" y="4344649"/>
            <a:ext cx="1316736" cy="1316736"/>
          </a:xfrm>
          <a:prstGeom prst="rect">
            <a:avLst/>
          </a:prstGeom>
        </p:spPr>
      </p:pic>
      <p:pic>
        <p:nvPicPr>
          <p:cNvPr id="27" name="Picture 26"/>
          <p:cNvPicPr>
            <a:picLocks noChangeAspect="1"/>
          </p:cNvPicPr>
          <p:nvPr/>
        </p:nvPicPr>
        <p:blipFill>
          <a:blip r:embed="rId26"/>
          <a:stretch>
            <a:fillRect/>
          </a:stretch>
        </p:blipFill>
        <p:spPr>
          <a:xfrm>
            <a:off x="1645920" y="4349658"/>
            <a:ext cx="1316736" cy="1316736"/>
          </a:xfrm>
          <a:prstGeom prst="rect">
            <a:avLst/>
          </a:prstGeom>
        </p:spPr>
      </p:pic>
      <p:pic>
        <p:nvPicPr>
          <p:cNvPr id="28" name="Picture 27"/>
          <p:cNvPicPr>
            <a:picLocks noChangeAspect="1"/>
          </p:cNvPicPr>
          <p:nvPr/>
        </p:nvPicPr>
        <p:blipFill>
          <a:blip r:embed="rId27"/>
          <a:stretch>
            <a:fillRect/>
          </a:stretch>
        </p:blipFill>
        <p:spPr>
          <a:xfrm>
            <a:off x="142169" y="4349658"/>
            <a:ext cx="1311727" cy="1311727"/>
          </a:xfrm>
          <a:prstGeom prst="rect">
            <a:avLst/>
          </a:prstGeom>
        </p:spPr>
      </p:pic>
      <p:pic>
        <p:nvPicPr>
          <p:cNvPr id="31" name="Picture 30"/>
          <p:cNvPicPr>
            <a:picLocks noChangeAspect="1"/>
          </p:cNvPicPr>
          <p:nvPr/>
        </p:nvPicPr>
        <p:blipFill>
          <a:blip r:embed="rId28"/>
          <a:stretch>
            <a:fillRect/>
          </a:stretch>
        </p:blipFill>
        <p:spPr>
          <a:xfrm>
            <a:off x="4663440" y="2935224"/>
            <a:ext cx="1316736" cy="1316736"/>
          </a:xfrm>
          <a:prstGeom prst="rect">
            <a:avLst/>
          </a:prstGeom>
        </p:spPr>
      </p:pic>
      <p:pic>
        <p:nvPicPr>
          <p:cNvPr id="33" name="Picture 32"/>
          <p:cNvPicPr>
            <a:picLocks noChangeAspect="1"/>
          </p:cNvPicPr>
          <p:nvPr/>
        </p:nvPicPr>
        <p:blipFill>
          <a:blip r:embed="rId29"/>
          <a:stretch>
            <a:fillRect/>
          </a:stretch>
        </p:blipFill>
        <p:spPr>
          <a:xfrm>
            <a:off x="1645920" y="2935224"/>
            <a:ext cx="1316736" cy="1316736"/>
          </a:xfrm>
          <a:prstGeom prst="rect">
            <a:avLst/>
          </a:prstGeom>
        </p:spPr>
      </p:pic>
      <p:pic>
        <p:nvPicPr>
          <p:cNvPr id="34" name="Picture 33"/>
          <p:cNvPicPr>
            <a:picLocks noChangeAspect="1"/>
          </p:cNvPicPr>
          <p:nvPr/>
        </p:nvPicPr>
        <p:blipFill>
          <a:blip r:embed="rId30"/>
          <a:stretch>
            <a:fillRect/>
          </a:stretch>
        </p:blipFill>
        <p:spPr>
          <a:xfrm>
            <a:off x="137160" y="2935517"/>
            <a:ext cx="1316736" cy="1316736"/>
          </a:xfrm>
          <a:prstGeom prst="rect">
            <a:avLst/>
          </a:prstGeom>
        </p:spPr>
      </p:pic>
      <p:pic>
        <p:nvPicPr>
          <p:cNvPr id="39" name="Picture 38"/>
          <p:cNvPicPr>
            <a:picLocks noChangeAspect="1"/>
          </p:cNvPicPr>
          <p:nvPr/>
        </p:nvPicPr>
        <p:blipFill>
          <a:blip r:embed="rId31"/>
          <a:stretch>
            <a:fillRect/>
          </a:stretch>
        </p:blipFill>
        <p:spPr>
          <a:xfrm>
            <a:off x="1645920" y="1517904"/>
            <a:ext cx="1316736" cy="1316736"/>
          </a:xfrm>
          <a:prstGeom prst="rect">
            <a:avLst/>
          </a:prstGeom>
        </p:spPr>
      </p:pic>
      <p:pic>
        <p:nvPicPr>
          <p:cNvPr id="40" name="Picture 39"/>
          <p:cNvPicPr>
            <a:picLocks noChangeAspect="1"/>
          </p:cNvPicPr>
          <p:nvPr/>
        </p:nvPicPr>
        <p:blipFill>
          <a:blip r:embed="rId32"/>
          <a:stretch>
            <a:fillRect/>
          </a:stretch>
        </p:blipFill>
        <p:spPr>
          <a:xfrm>
            <a:off x="137160" y="1521376"/>
            <a:ext cx="1316736" cy="1316736"/>
          </a:xfrm>
          <a:prstGeom prst="rect">
            <a:avLst/>
          </a:prstGeom>
        </p:spPr>
      </p:pic>
      <p:pic>
        <p:nvPicPr>
          <p:cNvPr id="44" name="Picture 43"/>
          <p:cNvPicPr>
            <a:picLocks noChangeAspect="1"/>
          </p:cNvPicPr>
          <p:nvPr/>
        </p:nvPicPr>
        <p:blipFill>
          <a:blip r:embed="rId33"/>
          <a:stretch>
            <a:fillRect/>
          </a:stretch>
        </p:blipFill>
        <p:spPr>
          <a:xfrm>
            <a:off x="3151555" y="102865"/>
            <a:ext cx="1316736" cy="1316736"/>
          </a:xfrm>
          <a:prstGeom prst="rect">
            <a:avLst/>
          </a:prstGeom>
        </p:spPr>
      </p:pic>
      <p:pic>
        <p:nvPicPr>
          <p:cNvPr id="45" name="Picture 44"/>
          <p:cNvPicPr>
            <a:picLocks noChangeAspect="1"/>
          </p:cNvPicPr>
          <p:nvPr/>
        </p:nvPicPr>
        <p:blipFill>
          <a:blip r:embed="rId34"/>
          <a:stretch>
            <a:fillRect/>
          </a:stretch>
        </p:blipFill>
        <p:spPr>
          <a:xfrm>
            <a:off x="1642795" y="102865"/>
            <a:ext cx="1316736" cy="1316736"/>
          </a:xfrm>
          <a:prstGeom prst="rect">
            <a:avLst/>
          </a:prstGeom>
        </p:spPr>
      </p:pic>
      <p:pic>
        <p:nvPicPr>
          <p:cNvPr id="46" name="Picture 45"/>
          <p:cNvPicPr>
            <a:picLocks noChangeAspect="1"/>
          </p:cNvPicPr>
          <p:nvPr/>
        </p:nvPicPr>
        <p:blipFill>
          <a:blip r:embed="rId35"/>
          <a:stretch>
            <a:fillRect/>
          </a:stretch>
        </p:blipFill>
        <p:spPr>
          <a:xfrm>
            <a:off x="134035" y="102865"/>
            <a:ext cx="1316736" cy="1316736"/>
          </a:xfrm>
          <a:prstGeom prst="rect">
            <a:avLst/>
          </a:prstGeom>
        </p:spPr>
      </p:pic>
      <p:pic>
        <p:nvPicPr>
          <p:cNvPr id="12" name="Picture 11"/>
          <p:cNvPicPr>
            <a:picLocks noChangeAspect="1"/>
          </p:cNvPicPr>
          <p:nvPr/>
        </p:nvPicPr>
        <p:blipFill>
          <a:blip r:embed="rId36"/>
          <a:stretch>
            <a:fillRect/>
          </a:stretch>
        </p:blipFill>
        <p:spPr>
          <a:xfrm>
            <a:off x="2483406" y="1022630"/>
            <a:ext cx="1316736" cy="1316736"/>
          </a:xfrm>
          <a:prstGeom prst="rect">
            <a:avLst/>
          </a:prstGeom>
        </p:spPr>
      </p:pic>
      <p:pic>
        <p:nvPicPr>
          <p:cNvPr id="11" name="Picture 10"/>
          <p:cNvPicPr>
            <a:picLocks noChangeAspect="1"/>
          </p:cNvPicPr>
          <p:nvPr/>
        </p:nvPicPr>
        <p:blipFill>
          <a:blip r:embed="rId37"/>
          <a:stretch>
            <a:fillRect/>
          </a:stretch>
        </p:blipFill>
        <p:spPr>
          <a:xfrm>
            <a:off x="4008400" y="1680998"/>
            <a:ext cx="1316736" cy="1316736"/>
          </a:xfrm>
          <a:prstGeom prst="rect">
            <a:avLst/>
          </a:prstGeom>
        </p:spPr>
      </p:pic>
      <p:pic>
        <p:nvPicPr>
          <p:cNvPr id="10" name="Picture 9"/>
          <p:cNvPicPr>
            <a:picLocks noChangeAspect="1"/>
          </p:cNvPicPr>
          <p:nvPr/>
        </p:nvPicPr>
        <p:blipFill>
          <a:blip r:embed="rId38"/>
          <a:stretch>
            <a:fillRect/>
          </a:stretch>
        </p:blipFill>
        <p:spPr>
          <a:xfrm>
            <a:off x="2863183" y="2320696"/>
            <a:ext cx="1316736" cy="1316736"/>
          </a:xfrm>
          <a:prstGeom prst="rect">
            <a:avLst/>
          </a:prstGeom>
        </p:spPr>
      </p:pic>
      <p:pic>
        <p:nvPicPr>
          <p:cNvPr id="9" name="Picture 8"/>
          <p:cNvPicPr>
            <a:picLocks noChangeAspect="1"/>
          </p:cNvPicPr>
          <p:nvPr/>
        </p:nvPicPr>
        <p:blipFill>
          <a:blip r:embed="rId39"/>
          <a:stretch>
            <a:fillRect/>
          </a:stretch>
        </p:blipFill>
        <p:spPr>
          <a:xfrm>
            <a:off x="3469294" y="1033601"/>
            <a:ext cx="1316736" cy="1316736"/>
          </a:xfrm>
          <a:prstGeom prst="rect">
            <a:avLst/>
          </a:prstGeom>
        </p:spPr>
      </p:pic>
      <p:pic>
        <p:nvPicPr>
          <p:cNvPr id="8" name="Picture 7"/>
          <p:cNvPicPr>
            <a:picLocks noChangeAspect="1"/>
          </p:cNvPicPr>
          <p:nvPr/>
        </p:nvPicPr>
        <p:blipFill>
          <a:blip r:embed="rId40"/>
          <a:stretch>
            <a:fillRect/>
          </a:stretch>
        </p:blipFill>
        <p:spPr>
          <a:xfrm>
            <a:off x="5217190" y="2432055"/>
            <a:ext cx="1316736" cy="1316736"/>
          </a:xfrm>
          <a:prstGeom prst="rect">
            <a:avLst/>
          </a:prstGeom>
        </p:spPr>
      </p:pic>
      <p:pic>
        <p:nvPicPr>
          <p:cNvPr id="7" name="Picture 6"/>
          <p:cNvPicPr>
            <a:picLocks noChangeAspect="1"/>
          </p:cNvPicPr>
          <p:nvPr/>
        </p:nvPicPr>
        <p:blipFill>
          <a:blip r:embed="rId41"/>
          <a:stretch>
            <a:fillRect/>
          </a:stretch>
        </p:blipFill>
        <p:spPr>
          <a:xfrm>
            <a:off x="5054144" y="851216"/>
            <a:ext cx="1316736" cy="1316736"/>
          </a:xfrm>
          <a:prstGeom prst="rect">
            <a:avLst/>
          </a:prstGeom>
        </p:spPr>
      </p:pic>
      <p:pic>
        <p:nvPicPr>
          <p:cNvPr id="6" name="Picture 5"/>
          <p:cNvPicPr>
            <a:picLocks noChangeAspect="1"/>
          </p:cNvPicPr>
          <p:nvPr/>
        </p:nvPicPr>
        <p:blipFill>
          <a:blip r:embed="rId42"/>
          <a:stretch>
            <a:fillRect/>
          </a:stretch>
        </p:blipFill>
        <p:spPr>
          <a:xfrm>
            <a:off x="3920221" y="3012823"/>
            <a:ext cx="1316736" cy="1316736"/>
          </a:xfrm>
          <a:prstGeom prst="rect">
            <a:avLst/>
          </a:prstGeom>
        </p:spPr>
      </p:pic>
      <p:pic>
        <p:nvPicPr>
          <p:cNvPr id="5" name="Picture 4"/>
          <p:cNvPicPr>
            <a:picLocks noChangeAspect="1"/>
          </p:cNvPicPr>
          <p:nvPr/>
        </p:nvPicPr>
        <p:blipFill>
          <a:blip r:embed="rId43"/>
          <a:stretch>
            <a:fillRect/>
          </a:stretch>
        </p:blipFill>
        <p:spPr>
          <a:xfrm>
            <a:off x="5977925" y="3198722"/>
            <a:ext cx="1316736" cy="1316736"/>
          </a:xfrm>
          <a:prstGeom prst="rect">
            <a:avLst/>
          </a:prstGeom>
        </p:spPr>
      </p:pic>
      <p:pic>
        <p:nvPicPr>
          <p:cNvPr id="4" name="Picture 3"/>
          <p:cNvPicPr>
            <a:picLocks noChangeAspect="1"/>
          </p:cNvPicPr>
          <p:nvPr/>
        </p:nvPicPr>
        <p:blipFill>
          <a:blip r:embed="rId44"/>
          <a:stretch>
            <a:fillRect/>
          </a:stretch>
        </p:blipFill>
        <p:spPr>
          <a:xfrm>
            <a:off x="6044993" y="734170"/>
            <a:ext cx="1316736" cy="1316736"/>
          </a:xfrm>
          <a:prstGeom prst="rect">
            <a:avLst/>
          </a:prstGeom>
        </p:spPr>
      </p:pic>
      <p:pic>
        <p:nvPicPr>
          <p:cNvPr id="3" name="Picture 2"/>
          <p:cNvPicPr>
            <a:picLocks noChangeAspect="1"/>
          </p:cNvPicPr>
          <p:nvPr/>
        </p:nvPicPr>
        <p:blipFill>
          <a:blip r:embed="rId45"/>
          <a:stretch>
            <a:fillRect/>
          </a:stretch>
        </p:blipFill>
        <p:spPr>
          <a:xfrm>
            <a:off x="5733937" y="1986212"/>
            <a:ext cx="1316736" cy="1316736"/>
          </a:xfrm>
          <a:prstGeom prst="rect">
            <a:avLst/>
          </a:prstGeom>
        </p:spPr>
      </p:pic>
      <p:pic>
        <p:nvPicPr>
          <p:cNvPr id="53" name="Picture 52"/>
          <p:cNvPicPr>
            <a:picLocks noChangeAspect="1"/>
          </p:cNvPicPr>
          <p:nvPr/>
        </p:nvPicPr>
        <p:blipFill>
          <a:blip r:embed="rId46"/>
          <a:stretch>
            <a:fillRect/>
          </a:stretch>
        </p:blipFill>
        <p:spPr>
          <a:xfrm>
            <a:off x="3151798" y="2135665"/>
            <a:ext cx="1316736" cy="1316736"/>
          </a:xfrm>
          <a:prstGeom prst="rect">
            <a:avLst/>
          </a:prstGeom>
        </p:spPr>
      </p:pic>
      <p:pic>
        <p:nvPicPr>
          <p:cNvPr id="54" name="Picture 53"/>
          <p:cNvPicPr>
            <a:picLocks noChangeAspect="1"/>
          </p:cNvPicPr>
          <p:nvPr/>
        </p:nvPicPr>
        <p:blipFill>
          <a:blip r:embed="rId47"/>
          <a:stretch>
            <a:fillRect/>
          </a:stretch>
        </p:blipFill>
        <p:spPr>
          <a:xfrm>
            <a:off x="1134427" y="2774874"/>
            <a:ext cx="1316736" cy="1316736"/>
          </a:xfrm>
          <a:prstGeom prst="rect">
            <a:avLst/>
          </a:prstGeom>
        </p:spPr>
      </p:pic>
      <p:pic>
        <p:nvPicPr>
          <p:cNvPr id="55" name="Picture 54"/>
          <p:cNvPicPr>
            <a:picLocks noChangeAspect="1"/>
          </p:cNvPicPr>
          <p:nvPr/>
        </p:nvPicPr>
        <p:blipFill>
          <a:blip r:embed="rId48"/>
          <a:stretch>
            <a:fillRect/>
          </a:stretch>
        </p:blipFill>
        <p:spPr>
          <a:xfrm>
            <a:off x="4096834" y="3790207"/>
            <a:ext cx="1316736" cy="1316736"/>
          </a:xfrm>
          <a:prstGeom prst="rect">
            <a:avLst/>
          </a:prstGeom>
        </p:spPr>
      </p:pic>
      <p:pic>
        <p:nvPicPr>
          <p:cNvPr id="56" name="Picture 55"/>
          <p:cNvPicPr>
            <a:picLocks noChangeAspect="1"/>
          </p:cNvPicPr>
          <p:nvPr/>
        </p:nvPicPr>
        <p:blipFill>
          <a:blip r:embed="rId49"/>
          <a:stretch>
            <a:fillRect/>
          </a:stretch>
        </p:blipFill>
        <p:spPr>
          <a:xfrm>
            <a:off x="5427804" y="1061020"/>
            <a:ext cx="1316736" cy="1316736"/>
          </a:xfrm>
          <a:prstGeom prst="rect">
            <a:avLst/>
          </a:prstGeom>
        </p:spPr>
      </p:pic>
      <p:pic>
        <p:nvPicPr>
          <p:cNvPr id="57" name="Picture 56"/>
          <p:cNvPicPr>
            <a:picLocks noChangeAspect="1"/>
          </p:cNvPicPr>
          <p:nvPr/>
        </p:nvPicPr>
        <p:blipFill>
          <a:blip r:embed="rId50"/>
          <a:stretch>
            <a:fillRect/>
          </a:stretch>
        </p:blipFill>
        <p:spPr>
          <a:xfrm>
            <a:off x="6580988" y="2222557"/>
            <a:ext cx="1316736" cy="1316736"/>
          </a:xfrm>
          <a:prstGeom prst="rect">
            <a:avLst/>
          </a:prstGeom>
        </p:spPr>
      </p:pic>
      <p:pic>
        <p:nvPicPr>
          <p:cNvPr id="58" name="Picture 57"/>
          <p:cNvPicPr>
            <a:picLocks noChangeAspect="1"/>
          </p:cNvPicPr>
          <p:nvPr/>
        </p:nvPicPr>
        <p:blipFill>
          <a:blip r:embed="rId51"/>
          <a:stretch>
            <a:fillRect/>
          </a:stretch>
        </p:blipFill>
        <p:spPr>
          <a:xfrm>
            <a:off x="6571736" y="3562804"/>
            <a:ext cx="1316736" cy="1316736"/>
          </a:xfrm>
          <a:prstGeom prst="rect">
            <a:avLst/>
          </a:prstGeom>
        </p:spPr>
      </p:pic>
      <p:pic>
        <p:nvPicPr>
          <p:cNvPr id="59" name="Picture 58"/>
          <p:cNvPicPr>
            <a:picLocks noChangeAspect="1"/>
          </p:cNvPicPr>
          <p:nvPr/>
        </p:nvPicPr>
        <p:blipFill>
          <a:blip r:embed="rId52"/>
          <a:stretch>
            <a:fillRect/>
          </a:stretch>
        </p:blipFill>
        <p:spPr>
          <a:xfrm>
            <a:off x="2137884" y="2463592"/>
            <a:ext cx="1316736" cy="1316736"/>
          </a:xfrm>
          <a:prstGeom prst="rect">
            <a:avLst/>
          </a:prstGeom>
        </p:spPr>
      </p:pic>
      <p:pic>
        <p:nvPicPr>
          <p:cNvPr id="60" name="Picture 59"/>
          <p:cNvPicPr>
            <a:picLocks noChangeAspect="1"/>
          </p:cNvPicPr>
          <p:nvPr/>
        </p:nvPicPr>
        <p:blipFill>
          <a:blip r:embed="rId53"/>
          <a:stretch>
            <a:fillRect/>
          </a:stretch>
        </p:blipFill>
        <p:spPr>
          <a:xfrm>
            <a:off x="941277" y="1569932"/>
            <a:ext cx="1316736" cy="1316736"/>
          </a:xfrm>
          <a:prstGeom prst="rect">
            <a:avLst/>
          </a:prstGeom>
        </p:spPr>
      </p:pic>
      <p:pic>
        <p:nvPicPr>
          <p:cNvPr id="61" name="Picture 60"/>
          <p:cNvPicPr>
            <a:picLocks noChangeAspect="1"/>
          </p:cNvPicPr>
          <p:nvPr/>
        </p:nvPicPr>
        <p:blipFill>
          <a:blip r:embed="rId54"/>
          <a:stretch>
            <a:fillRect/>
          </a:stretch>
        </p:blipFill>
        <p:spPr>
          <a:xfrm>
            <a:off x="2190750" y="3340719"/>
            <a:ext cx="1316736" cy="1316736"/>
          </a:xfrm>
          <a:prstGeom prst="rect">
            <a:avLst/>
          </a:prstGeom>
        </p:spPr>
      </p:pic>
      <p:pic>
        <p:nvPicPr>
          <p:cNvPr id="51" name="Picture 50"/>
          <p:cNvPicPr>
            <a:picLocks noChangeAspect="1"/>
          </p:cNvPicPr>
          <p:nvPr/>
        </p:nvPicPr>
        <p:blipFill>
          <a:blip r:embed="rId55"/>
          <a:stretch>
            <a:fillRect/>
          </a:stretch>
        </p:blipFill>
        <p:spPr>
          <a:xfrm>
            <a:off x="1313647" y="3197950"/>
            <a:ext cx="1316736" cy="1316736"/>
          </a:xfrm>
          <a:prstGeom prst="rect">
            <a:avLst/>
          </a:prstGeom>
        </p:spPr>
      </p:pic>
      <p:pic>
        <p:nvPicPr>
          <p:cNvPr id="50" name="Picture 49"/>
          <p:cNvPicPr>
            <a:picLocks noChangeAspect="1"/>
          </p:cNvPicPr>
          <p:nvPr/>
        </p:nvPicPr>
        <p:blipFill>
          <a:blip r:embed="rId56"/>
          <a:stretch>
            <a:fillRect/>
          </a:stretch>
        </p:blipFill>
        <p:spPr>
          <a:xfrm>
            <a:off x="1770245" y="2095378"/>
            <a:ext cx="1316736" cy="1316736"/>
          </a:xfrm>
          <a:prstGeom prst="rect">
            <a:avLst/>
          </a:prstGeom>
        </p:spPr>
      </p:pic>
      <p:pic>
        <p:nvPicPr>
          <p:cNvPr id="49" name="Picture 48"/>
          <p:cNvPicPr>
            <a:picLocks noChangeAspect="1"/>
          </p:cNvPicPr>
          <p:nvPr/>
        </p:nvPicPr>
        <p:blipFill>
          <a:blip r:embed="rId57"/>
          <a:stretch>
            <a:fillRect/>
          </a:stretch>
        </p:blipFill>
        <p:spPr>
          <a:xfrm>
            <a:off x="386578" y="3100463"/>
            <a:ext cx="1316736" cy="1316736"/>
          </a:xfrm>
          <a:prstGeom prst="rect">
            <a:avLst/>
          </a:prstGeom>
        </p:spPr>
      </p:pic>
      <p:pic>
        <p:nvPicPr>
          <p:cNvPr id="48" name="Picture 47"/>
          <p:cNvPicPr>
            <a:picLocks noChangeAspect="1"/>
          </p:cNvPicPr>
          <p:nvPr/>
        </p:nvPicPr>
        <p:blipFill>
          <a:blip r:embed="rId58"/>
          <a:stretch>
            <a:fillRect/>
          </a:stretch>
        </p:blipFill>
        <p:spPr>
          <a:xfrm>
            <a:off x="828994" y="4069204"/>
            <a:ext cx="1316736" cy="1316736"/>
          </a:xfrm>
          <a:prstGeom prst="rect">
            <a:avLst/>
          </a:prstGeom>
        </p:spPr>
      </p:pic>
      <p:pic>
        <p:nvPicPr>
          <p:cNvPr id="52" name="Picture 51"/>
          <p:cNvPicPr>
            <a:picLocks noChangeAspect="1"/>
          </p:cNvPicPr>
          <p:nvPr/>
        </p:nvPicPr>
        <p:blipFill>
          <a:blip r:embed="rId59"/>
          <a:stretch>
            <a:fillRect/>
          </a:stretch>
        </p:blipFill>
        <p:spPr>
          <a:xfrm>
            <a:off x="2654715" y="3810635"/>
            <a:ext cx="1316736" cy="1316736"/>
          </a:xfrm>
          <a:prstGeom prst="rect">
            <a:avLst/>
          </a:prstGeom>
        </p:spPr>
      </p:pic>
      <p:pic>
        <p:nvPicPr>
          <p:cNvPr id="47" name="Picture 46"/>
          <p:cNvPicPr>
            <a:picLocks noChangeAspect="1"/>
          </p:cNvPicPr>
          <p:nvPr/>
        </p:nvPicPr>
        <p:blipFill>
          <a:blip r:embed="rId60"/>
          <a:stretch>
            <a:fillRect/>
          </a:stretch>
        </p:blipFill>
        <p:spPr>
          <a:xfrm>
            <a:off x="1885187" y="4192194"/>
            <a:ext cx="1316736" cy="13167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randombar(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randombar(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randombar(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randombar(horizontal)">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randombar(horizontal)">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randombar(horizont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randombar(horizontal)">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randombar(horizontal)">
                                      <p:cBhvr>
                                        <p:cTn id="47" dur="500"/>
                                        <p:tgtEl>
                                          <p:spTgt spid="40"/>
                                        </p:tgtEl>
                                      </p:cBhvr>
                                    </p:animEffect>
                                  </p:childTnLst>
                                </p:cTn>
                              </p:par>
                              <p:par>
                                <p:cTn id="48" presetID="14" presetClass="entr" presetSubtype="1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randombar(horizontal)">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horizontal)">
                                      <p:cBhvr>
                                        <p:cTn id="55" dur="500"/>
                                        <p:tgtEl>
                                          <p:spTgt spid="24"/>
                                        </p:tgtEl>
                                      </p:cBhvr>
                                    </p:animEffect>
                                  </p:childTnLst>
                                </p:cTn>
                              </p:par>
                              <p:par>
                                <p:cTn id="56" presetID="14" presetClass="entr" presetSubtype="10"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randombar(horizontal)">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randombar(horizontal)">
                                      <p:cBhvr>
                                        <p:cTn id="63" dur="500"/>
                                        <p:tgtEl>
                                          <p:spTgt spid="32"/>
                                        </p:tgtEl>
                                      </p:cBhvr>
                                    </p:animEffect>
                                  </p:childTnLst>
                                </p:cTn>
                              </p:par>
                              <p:par>
                                <p:cTn id="64" presetID="14" presetClass="entr" presetSubtype="1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randombar(horizontal)">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randombar(horizontal)">
                                      <p:cBhvr>
                                        <p:cTn id="71" dur="500"/>
                                        <p:tgtEl>
                                          <p:spTgt spid="44"/>
                                        </p:tgtEl>
                                      </p:cBhvr>
                                    </p:animEffect>
                                  </p:childTnLst>
                                </p:cTn>
                              </p:par>
                              <p:par>
                                <p:cTn id="72" presetID="14" presetClass="entr" presetSubtype="1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randombar(horizontal)">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randombar(horizontal)">
                                      <p:cBhvr>
                                        <p:cTn id="79" dur="500"/>
                                        <p:tgtEl>
                                          <p:spTgt spid="26"/>
                                        </p:tgtEl>
                                      </p:cBhvr>
                                    </p:animEffect>
                                  </p:childTnLst>
                                </p:cTn>
                              </p:par>
                              <p:par>
                                <p:cTn id="80" presetID="14" presetClass="entr" presetSubtype="1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randombar(horizontal)">
                                      <p:cBhvr>
                                        <p:cTn id="82" dur="500"/>
                                        <p:tgtEl>
                                          <p:spTgt spid="43"/>
                                        </p:tgtEl>
                                      </p:cBhvr>
                                    </p:animEffect>
                                  </p:childTnLst>
                                </p:cTn>
                              </p:par>
                              <p:par>
                                <p:cTn id="83" presetID="14" presetClass="entr" presetSubtype="1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randombar(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randombar(horizontal)">
                                      <p:cBhvr>
                                        <p:cTn id="90" dur="500"/>
                                        <p:tgtEl>
                                          <p:spTgt spid="25"/>
                                        </p:tgtEl>
                                      </p:cBhvr>
                                    </p:animEffect>
                                  </p:childTnLst>
                                </p:cTn>
                              </p:par>
                              <p:par>
                                <p:cTn id="91" presetID="14" presetClass="entr" presetSubtype="10"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randombar(horizontal)">
                                      <p:cBhvr>
                                        <p:cTn id="93" dur="500"/>
                                        <p:tgtEl>
                                          <p:spTgt spid="30"/>
                                        </p:tgtEl>
                                      </p:cBhvr>
                                    </p:animEffect>
                                  </p:childTnLst>
                                </p:cTn>
                              </p:par>
                              <p:par>
                                <p:cTn id="94" presetID="14" presetClass="entr" presetSubtype="10" fill="hold"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randombar(horizontal)">
                                      <p:cBhvr>
                                        <p:cTn id="96" dur="500"/>
                                        <p:tgtEl>
                                          <p:spTgt spid="29"/>
                                        </p:tgtEl>
                                      </p:cBhvr>
                                    </p:animEffect>
                                  </p:childTnLst>
                                </p:cTn>
                              </p:par>
                              <p:par>
                                <p:cTn id="97" presetID="14" presetClass="entr" presetSubtype="1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randombar(horizontal)">
                                      <p:cBhvr>
                                        <p:cTn id="99" dur="500"/>
                                        <p:tgtEl>
                                          <p:spTgt spid="38"/>
                                        </p:tgtEl>
                                      </p:cBhvr>
                                    </p:animEffect>
                                  </p:childTnLst>
                                </p:cTn>
                              </p:par>
                              <p:par>
                                <p:cTn id="100" presetID="14" presetClass="entr" presetSubtype="1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randombar(horizontal)">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randombar(horizontal)">
                                      <p:cBhvr>
                                        <p:cTn id="107" dur="500"/>
                                        <p:tgtEl>
                                          <p:spTgt spid="23"/>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randombar(horizontal)">
                                      <p:cBhvr>
                                        <p:cTn id="112" dur="5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randombar(horizontal)">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nodeType="click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randombar(horizontal)">
                                      <p:cBhvr>
                                        <p:cTn id="122" dur="500"/>
                                        <p:tgtEl>
                                          <p:spTgt spid="19"/>
                                        </p:tgtEl>
                                      </p:cBhvr>
                                    </p:animEffect>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nodeType="clickEffect">
                                  <p:stCondLst>
                                    <p:cond delay="0"/>
                                  </p:stCondLst>
                                  <p:childTnLst>
                                    <p:set>
                                      <p:cBhvr>
                                        <p:cTn id="126" dur="1" fill="hold">
                                          <p:stCondLst>
                                            <p:cond delay="0"/>
                                          </p:stCondLst>
                                        </p:cTn>
                                        <p:tgtEl>
                                          <p:spTgt spid="18"/>
                                        </p:tgtEl>
                                        <p:attrNameLst>
                                          <p:attrName>style.visibility</p:attrName>
                                        </p:attrNameLst>
                                      </p:cBhvr>
                                      <p:to>
                                        <p:strVal val="visible"/>
                                      </p:to>
                                    </p:set>
                                    <p:animEffect transition="in" filter="randombar(horizontal)">
                                      <p:cBhvr>
                                        <p:cTn id="127" dur="500"/>
                                        <p:tgtEl>
                                          <p:spTgt spid="18"/>
                                        </p:tgtEl>
                                      </p:cBhvr>
                                    </p:animEffect>
                                  </p:childTnLst>
                                </p:cTn>
                              </p:par>
                            </p:childTnLst>
                          </p:cTn>
                        </p:par>
                      </p:childTnLst>
                    </p:cTn>
                  </p:par>
                  <p:par>
                    <p:cTn id="128" fill="hold">
                      <p:stCondLst>
                        <p:cond delay="indefinite"/>
                      </p:stCondLst>
                      <p:childTnLst>
                        <p:par>
                          <p:cTn id="129" fill="hold">
                            <p:stCondLst>
                              <p:cond delay="0"/>
                            </p:stCondLst>
                            <p:childTnLst>
                              <p:par>
                                <p:cTn id="130" presetID="14" presetClass="entr" presetSubtype="10" fill="hold"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randombar(horizontal)">
                                      <p:cBhvr>
                                        <p:cTn id="132" dur="500"/>
                                        <p:tgtEl>
                                          <p:spTgt spid="17"/>
                                        </p:tgtEl>
                                      </p:cBhvr>
                                    </p:animEffect>
                                  </p:childTnLst>
                                </p:cTn>
                              </p:par>
                            </p:childTnLst>
                          </p:cTn>
                        </p:par>
                      </p:childTnLst>
                    </p:cTn>
                  </p:par>
                  <p:par>
                    <p:cTn id="133" fill="hold">
                      <p:stCondLst>
                        <p:cond delay="indefinite"/>
                      </p:stCondLst>
                      <p:childTnLst>
                        <p:par>
                          <p:cTn id="134" fill="hold">
                            <p:stCondLst>
                              <p:cond delay="0"/>
                            </p:stCondLst>
                            <p:childTnLst>
                              <p:par>
                                <p:cTn id="135" presetID="14" presetClass="entr" presetSubtype="10" fill="hold" nodeType="clickEffect">
                                  <p:stCondLst>
                                    <p:cond delay="0"/>
                                  </p:stCondLst>
                                  <p:childTnLst>
                                    <p:set>
                                      <p:cBhvr>
                                        <p:cTn id="136" dur="1" fill="hold">
                                          <p:stCondLst>
                                            <p:cond delay="0"/>
                                          </p:stCondLst>
                                        </p:cTn>
                                        <p:tgtEl>
                                          <p:spTgt spid="16"/>
                                        </p:tgtEl>
                                        <p:attrNameLst>
                                          <p:attrName>style.visibility</p:attrName>
                                        </p:attrNameLst>
                                      </p:cBhvr>
                                      <p:to>
                                        <p:strVal val="visible"/>
                                      </p:to>
                                    </p:set>
                                    <p:animEffect transition="in" filter="randombar(horizontal)">
                                      <p:cBhvr>
                                        <p:cTn id="137" dur="500"/>
                                        <p:tgtEl>
                                          <p:spTgt spid="16"/>
                                        </p:tgtEl>
                                      </p:cBhvr>
                                    </p:animEffect>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nodeType="clickEffect">
                                  <p:stCondLst>
                                    <p:cond delay="0"/>
                                  </p:stCondLst>
                                  <p:childTnLst>
                                    <p:set>
                                      <p:cBhvr>
                                        <p:cTn id="141" dur="1" fill="hold">
                                          <p:stCondLst>
                                            <p:cond delay="0"/>
                                          </p:stCondLst>
                                        </p:cTn>
                                        <p:tgtEl>
                                          <p:spTgt spid="15"/>
                                        </p:tgtEl>
                                        <p:attrNameLst>
                                          <p:attrName>style.visibility</p:attrName>
                                        </p:attrNameLst>
                                      </p:cBhvr>
                                      <p:to>
                                        <p:strVal val="visible"/>
                                      </p:to>
                                    </p:set>
                                    <p:animEffect transition="in" filter="randombar(horizontal)">
                                      <p:cBhvr>
                                        <p:cTn id="142" dur="500"/>
                                        <p:tgtEl>
                                          <p:spTgt spid="15"/>
                                        </p:tgtEl>
                                      </p:cBhvr>
                                    </p:animEffect>
                                  </p:childTnLst>
                                </p:cTn>
                              </p:par>
                            </p:childTnLst>
                          </p:cTn>
                        </p:par>
                      </p:childTnLst>
                    </p:cTn>
                  </p:par>
                  <p:par>
                    <p:cTn id="143" fill="hold">
                      <p:stCondLst>
                        <p:cond delay="indefinite"/>
                      </p:stCondLst>
                      <p:childTnLst>
                        <p:par>
                          <p:cTn id="144" fill="hold">
                            <p:stCondLst>
                              <p:cond delay="0"/>
                            </p:stCondLst>
                            <p:childTnLst>
                              <p:par>
                                <p:cTn id="145" presetID="14" presetClass="entr" presetSubtype="10" fill="hold" nodeType="clickEffect">
                                  <p:stCondLst>
                                    <p:cond delay="0"/>
                                  </p:stCondLst>
                                  <p:childTnLst>
                                    <p:set>
                                      <p:cBhvr>
                                        <p:cTn id="146" dur="1" fill="hold">
                                          <p:stCondLst>
                                            <p:cond delay="0"/>
                                          </p:stCondLst>
                                        </p:cTn>
                                        <p:tgtEl>
                                          <p:spTgt spid="13"/>
                                        </p:tgtEl>
                                        <p:attrNameLst>
                                          <p:attrName>style.visibility</p:attrName>
                                        </p:attrNameLst>
                                      </p:cBhvr>
                                      <p:to>
                                        <p:strVal val="visible"/>
                                      </p:to>
                                    </p:set>
                                    <p:animEffect transition="in" filter="randombar(horizontal)">
                                      <p:cBhvr>
                                        <p:cTn id="147" dur="500"/>
                                        <p:tgtEl>
                                          <p:spTgt spid="13"/>
                                        </p:tgtEl>
                                      </p:cBhvr>
                                    </p:animEffect>
                                  </p:childTnLst>
                                </p:cTn>
                              </p:par>
                              <p:par>
                                <p:cTn id="148" presetID="14" presetClass="entr" presetSubtype="10" fill="hold" nodeType="withEffect">
                                  <p:stCondLst>
                                    <p:cond delay="0"/>
                                  </p:stCondLst>
                                  <p:childTnLst>
                                    <p:set>
                                      <p:cBhvr>
                                        <p:cTn id="149" dur="1" fill="hold">
                                          <p:stCondLst>
                                            <p:cond delay="0"/>
                                          </p:stCondLst>
                                        </p:cTn>
                                        <p:tgtEl>
                                          <p:spTgt spid="14"/>
                                        </p:tgtEl>
                                        <p:attrNameLst>
                                          <p:attrName>style.visibility</p:attrName>
                                        </p:attrNameLst>
                                      </p:cBhvr>
                                      <p:to>
                                        <p:strVal val="visible"/>
                                      </p:to>
                                    </p:set>
                                    <p:animEffect transition="in" filter="randombar(horizontal)">
                                      <p:cBhvr>
                                        <p:cTn id="150" dur="500"/>
                                        <p:tgtEl>
                                          <p:spTgt spid="14"/>
                                        </p:tgtEl>
                                      </p:cBhvr>
                                    </p:animEffect>
                                  </p:childTnLst>
                                </p:cTn>
                              </p:par>
                            </p:childTnLst>
                          </p:cTn>
                        </p:par>
                      </p:childTnLst>
                    </p:cTn>
                  </p:par>
                  <p:par>
                    <p:cTn id="151" fill="hold">
                      <p:stCondLst>
                        <p:cond delay="indefinite"/>
                      </p:stCondLst>
                      <p:childTnLst>
                        <p:par>
                          <p:cTn id="152" fill="hold">
                            <p:stCondLst>
                              <p:cond delay="0"/>
                            </p:stCondLst>
                            <p:childTnLst>
                              <p:par>
                                <p:cTn id="153" presetID="14" presetClass="entr" presetSubtype="10" fill="hold" nodeType="clickEffect">
                                  <p:stCondLst>
                                    <p:cond delay="0"/>
                                  </p:stCondLst>
                                  <p:childTnLst>
                                    <p:set>
                                      <p:cBhvr>
                                        <p:cTn id="154" dur="1" fill="hold">
                                          <p:stCondLst>
                                            <p:cond delay="0"/>
                                          </p:stCondLst>
                                        </p:cTn>
                                        <p:tgtEl>
                                          <p:spTgt spid="12"/>
                                        </p:tgtEl>
                                        <p:attrNameLst>
                                          <p:attrName>style.visibility</p:attrName>
                                        </p:attrNameLst>
                                      </p:cBhvr>
                                      <p:to>
                                        <p:strVal val="visible"/>
                                      </p:to>
                                    </p:set>
                                    <p:animEffect transition="in" filter="randombar(horizontal)">
                                      <p:cBhvr>
                                        <p:cTn id="155" dur="500"/>
                                        <p:tgtEl>
                                          <p:spTgt spid="12"/>
                                        </p:tgtEl>
                                      </p:cBhvr>
                                    </p:animEffect>
                                  </p:childTnLst>
                                </p:cTn>
                              </p:par>
                            </p:childTnLst>
                          </p:cTn>
                        </p:par>
                        <p:par>
                          <p:cTn id="156" fill="hold">
                            <p:stCondLst>
                              <p:cond delay="500"/>
                            </p:stCondLst>
                            <p:childTnLst>
                              <p:par>
                                <p:cTn id="157" presetID="14" presetClass="entr" presetSubtype="10" fill="hold" nodeType="afterEffect">
                                  <p:stCondLst>
                                    <p:cond delay="0"/>
                                  </p:stCondLst>
                                  <p:childTnLst>
                                    <p:set>
                                      <p:cBhvr>
                                        <p:cTn id="158" dur="1" fill="hold">
                                          <p:stCondLst>
                                            <p:cond delay="0"/>
                                          </p:stCondLst>
                                        </p:cTn>
                                        <p:tgtEl>
                                          <p:spTgt spid="11"/>
                                        </p:tgtEl>
                                        <p:attrNameLst>
                                          <p:attrName>style.visibility</p:attrName>
                                        </p:attrNameLst>
                                      </p:cBhvr>
                                      <p:to>
                                        <p:strVal val="visible"/>
                                      </p:to>
                                    </p:set>
                                    <p:animEffect transition="in" filter="randombar(horizontal)">
                                      <p:cBhvr>
                                        <p:cTn id="159" dur="500"/>
                                        <p:tgtEl>
                                          <p:spTgt spid="11"/>
                                        </p:tgtEl>
                                      </p:cBhvr>
                                    </p:animEffect>
                                  </p:childTnLst>
                                </p:cTn>
                              </p:par>
                            </p:childTnLst>
                          </p:cTn>
                        </p:par>
                      </p:childTnLst>
                    </p:cTn>
                  </p:par>
                  <p:par>
                    <p:cTn id="160" fill="hold">
                      <p:stCondLst>
                        <p:cond delay="indefinite"/>
                      </p:stCondLst>
                      <p:childTnLst>
                        <p:par>
                          <p:cTn id="161" fill="hold">
                            <p:stCondLst>
                              <p:cond delay="0"/>
                            </p:stCondLst>
                            <p:childTnLst>
                              <p:par>
                                <p:cTn id="162" presetID="14" presetClass="entr" presetSubtype="10" fill="hold" nodeType="clickEffect">
                                  <p:stCondLst>
                                    <p:cond delay="0"/>
                                  </p:stCondLst>
                                  <p:childTnLst>
                                    <p:set>
                                      <p:cBhvr>
                                        <p:cTn id="163" dur="1" fill="hold">
                                          <p:stCondLst>
                                            <p:cond delay="0"/>
                                          </p:stCondLst>
                                        </p:cTn>
                                        <p:tgtEl>
                                          <p:spTgt spid="10"/>
                                        </p:tgtEl>
                                        <p:attrNameLst>
                                          <p:attrName>style.visibility</p:attrName>
                                        </p:attrNameLst>
                                      </p:cBhvr>
                                      <p:to>
                                        <p:strVal val="visible"/>
                                      </p:to>
                                    </p:set>
                                    <p:animEffect transition="in" filter="randombar(horizontal)">
                                      <p:cBhvr>
                                        <p:cTn id="164" dur="500"/>
                                        <p:tgtEl>
                                          <p:spTgt spid="10"/>
                                        </p:tgtEl>
                                      </p:cBhvr>
                                    </p:animEffect>
                                  </p:childTnLst>
                                </p:cTn>
                              </p:par>
                            </p:childTnLst>
                          </p:cTn>
                        </p:par>
                      </p:childTnLst>
                    </p:cTn>
                  </p:par>
                  <p:par>
                    <p:cTn id="165" fill="hold">
                      <p:stCondLst>
                        <p:cond delay="indefinite"/>
                      </p:stCondLst>
                      <p:childTnLst>
                        <p:par>
                          <p:cTn id="166" fill="hold">
                            <p:stCondLst>
                              <p:cond delay="0"/>
                            </p:stCondLst>
                            <p:childTnLst>
                              <p:par>
                                <p:cTn id="167" presetID="14" presetClass="entr" presetSubtype="10" fill="hold" nodeType="clickEffect">
                                  <p:stCondLst>
                                    <p:cond delay="0"/>
                                  </p:stCondLst>
                                  <p:childTnLst>
                                    <p:set>
                                      <p:cBhvr>
                                        <p:cTn id="168" dur="1" fill="hold">
                                          <p:stCondLst>
                                            <p:cond delay="0"/>
                                          </p:stCondLst>
                                        </p:cTn>
                                        <p:tgtEl>
                                          <p:spTgt spid="9"/>
                                        </p:tgtEl>
                                        <p:attrNameLst>
                                          <p:attrName>style.visibility</p:attrName>
                                        </p:attrNameLst>
                                      </p:cBhvr>
                                      <p:to>
                                        <p:strVal val="visible"/>
                                      </p:to>
                                    </p:set>
                                    <p:animEffect transition="in" filter="randombar(horizontal)">
                                      <p:cBhvr>
                                        <p:cTn id="169" dur="500"/>
                                        <p:tgtEl>
                                          <p:spTgt spid="9"/>
                                        </p:tgtEl>
                                      </p:cBhvr>
                                    </p:animEffect>
                                  </p:childTnLst>
                                </p:cTn>
                              </p:par>
                            </p:childTnLst>
                          </p:cTn>
                        </p:par>
                      </p:childTnLst>
                    </p:cTn>
                  </p:par>
                  <p:par>
                    <p:cTn id="170" fill="hold">
                      <p:stCondLst>
                        <p:cond delay="indefinite"/>
                      </p:stCondLst>
                      <p:childTnLst>
                        <p:par>
                          <p:cTn id="171" fill="hold">
                            <p:stCondLst>
                              <p:cond delay="0"/>
                            </p:stCondLst>
                            <p:childTnLst>
                              <p:par>
                                <p:cTn id="172" presetID="14" presetClass="entr" presetSubtype="10" fill="hold" nodeType="clickEffect">
                                  <p:stCondLst>
                                    <p:cond delay="0"/>
                                  </p:stCondLst>
                                  <p:childTnLst>
                                    <p:set>
                                      <p:cBhvr>
                                        <p:cTn id="173" dur="1" fill="hold">
                                          <p:stCondLst>
                                            <p:cond delay="0"/>
                                          </p:stCondLst>
                                        </p:cTn>
                                        <p:tgtEl>
                                          <p:spTgt spid="8"/>
                                        </p:tgtEl>
                                        <p:attrNameLst>
                                          <p:attrName>style.visibility</p:attrName>
                                        </p:attrNameLst>
                                      </p:cBhvr>
                                      <p:to>
                                        <p:strVal val="visible"/>
                                      </p:to>
                                    </p:set>
                                    <p:animEffect transition="in" filter="randombar(horizontal)">
                                      <p:cBhvr>
                                        <p:cTn id="174" dur="500"/>
                                        <p:tgtEl>
                                          <p:spTgt spid="8"/>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nodeType="clickEffect">
                                  <p:stCondLst>
                                    <p:cond delay="0"/>
                                  </p:stCondLst>
                                  <p:childTnLst>
                                    <p:set>
                                      <p:cBhvr>
                                        <p:cTn id="178" dur="1" fill="hold">
                                          <p:stCondLst>
                                            <p:cond delay="0"/>
                                          </p:stCondLst>
                                        </p:cTn>
                                        <p:tgtEl>
                                          <p:spTgt spid="7"/>
                                        </p:tgtEl>
                                        <p:attrNameLst>
                                          <p:attrName>style.visibility</p:attrName>
                                        </p:attrNameLst>
                                      </p:cBhvr>
                                      <p:to>
                                        <p:strVal val="visible"/>
                                      </p:to>
                                    </p:set>
                                    <p:animEffect transition="in" filter="randombar(horizontal)">
                                      <p:cBhvr>
                                        <p:cTn id="179" dur="500"/>
                                        <p:tgtEl>
                                          <p:spTgt spid="7"/>
                                        </p:tgtEl>
                                      </p:cBhvr>
                                    </p:animEffect>
                                  </p:childTnLst>
                                </p:cTn>
                              </p:par>
                            </p:childTnLst>
                          </p:cTn>
                        </p:par>
                      </p:childTnLst>
                    </p:cTn>
                  </p:par>
                  <p:par>
                    <p:cTn id="180" fill="hold">
                      <p:stCondLst>
                        <p:cond delay="indefinite"/>
                      </p:stCondLst>
                      <p:childTnLst>
                        <p:par>
                          <p:cTn id="181" fill="hold">
                            <p:stCondLst>
                              <p:cond delay="0"/>
                            </p:stCondLst>
                            <p:childTnLst>
                              <p:par>
                                <p:cTn id="182" presetID="14" presetClass="entr" presetSubtype="10" fill="hold" nodeType="clickEffect">
                                  <p:stCondLst>
                                    <p:cond delay="0"/>
                                  </p:stCondLst>
                                  <p:childTnLst>
                                    <p:set>
                                      <p:cBhvr>
                                        <p:cTn id="183" dur="1" fill="hold">
                                          <p:stCondLst>
                                            <p:cond delay="0"/>
                                          </p:stCondLst>
                                        </p:cTn>
                                        <p:tgtEl>
                                          <p:spTgt spid="6"/>
                                        </p:tgtEl>
                                        <p:attrNameLst>
                                          <p:attrName>style.visibility</p:attrName>
                                        </p:attrNameLst>
                                      </p:cBhvr>
                                      <p:to>
                                        <p:strVal val="visible"/>
                                      </p:to>
                                    </p:set>
                                    <p:animEffect transition="in" filter="randombar(horizontal)">
                                      <p:cBhvr>
                                        <p:cTn id="184" dur="500"/>
                                        <p:tgtEl>
                                          <p:spTgt spid="6"/>
                                        </p:tgtEl>
                                      </p:cBhvr>
                                    </p:animEffect>
                                  </p:childTnLst>
                                </p:cTn>
                              </p:par>
                            </p:childTnLst>
                          </p:cTn>
                        </p:par>
                      </p:childTnLst>
                    </p:cTn>
                  </p:par>
                  <p:par>
                    <p:cTn id="185" fill="hold">
                      <p:stCondLst>
                        <p:cond delay="indefinite"/>
                      </p:stCondLst>
                      <p:childTnLst>
                        <p:par>
                          <p:cTn id="186" fill="hold">
                            <p:stCondLst>
                              <p:cond delay="0"/>
                            </p:stCondLst>
                            <p:childTnLst>
                              <p:par>
                                <p:cTn id="187" presetID="14" presetClass="entr" presetSubtype="10" fill="hold" nodeType="clickEffect">
                                  <p:stCondLst>
                                    <p:cond delay="0"/>
                                  </p:stCondLst>
                                  <p:childTnLst>
                                    <p:set>
                                      <p:cBhvr>
                                        <p:cTn id="188" dur="1" fill="hold">
                                          <p:stCondLst>
                                            <p:cond delay="0"/>
                                          </p:stCondLst>
                                        </p:cTn>
                                        <p:tgtEl>
                                          <p:spTgt spid="5"/>
                                        </p:tgtEl>
                                        <p:attrNameLst>
                                          <p:attrName>style.visibility</p:attrName>
                                        </p:attrNameLst>
                                      </p:cBhvr>
                                      <p:to>
                                        <p:strVal val="visible"/>
                                      </p:to>
                                    </p:set>
                                    <p:animEffect transition="in" filter="randombar(horizontal)">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4" presetClass="entr" presetSubtype="10" fill="hold" nodeType="clickEffect">
                                  <p:stCondLst>
                                    <p:cond delay="0"/>
                                  </p:stCondLst>
                                  <p:childTnLst>
                                    <p:set>
                                      <p:cBhvr>
                                        <p:cTn id="193" dur="1" fill="hold">
                                          <p:stCondLst>
                                            <p:cond delay="0"/>
                                          </p:stCondLst>
                                        </p:cTn>
                                        <p:tgtEl>
                                          <p:spTgt spid="4"/>
                                        </p:tgtEl>
                                        <p:attrNameLst>
                                          <p:attrName>style.visibility</p:attrName>
                                        </p:attrNameLst>
                                      </p:cBhvr>
                                      <p:to>
                                        <p:strVal val="visible"/>
                                      </p:to>
                                    </p:set>
                                    <p:animEffect transition="in" filter="randombar(horizontal)">
                                      <p:cBhvr>
                                        <p:cTn id="194" dur="500"/>
                                        <p:tgtEl>
                                          <p:spTgt spid="4"/>
                                        </p:tgtEl>
                                      </p:cBhvr>
                                    </p:animEffect>
                                  </p:childTnLst>
                                </p:cTn>
                              </p:par>
                            </p:childTnLst>
                          </p:cTn>
                        </p:par>
                      </p:childTnLst>
                    </p:cTn>
                  </p:par>
                  <p:par>
                    <p:cTn id="195" fill="hold">
                      <p:stCondLst>
                        <p:cond delay="indefinite"/>
                      </p:stCondLst>
                      <p:childTnLst>
                        <p:par>
                          <p:cTn id="196" fill="hold">
                            <p:stCondLst>
                              <p:cond delay="0"/>
                            </p:stCondLst>
                            <p:childTnLst>
                              <p:par>
                                <p:cTn id="197" presetID="14" presetClass="entr" presetSubtype="10" fill="hold" nodeType="clickEffect">
                                  <p:stCondLst>
                                    <p:cond delay="0"/>
                                  </p:stCondLst>
                                  <p:childTnLst>
                                    <p:set>
                                      <p:cBhvr>
                                        <p:cTn id="198" dur="1" fill="hold">
                                          <p:stCondLst>
                                            <p:cond delay="0"/>
                                          </p:stCondLst>
                                        </p:cTn>
                                        <p:tgtEl>
                                          <p:spTgt spid="3"/>
                                        </p:tgtEl>
                                        <p:attrNameLst>
                                          <p:attrName>style.visibility</p:attrName>
                                        </p:attrNameLst>
                                      </p:cBhvr>
                                      <p:to>
                                        <p:strVal val="visible"/>
                                      </p:to>
                                    </p:set>
                                    <p:animEffect transition="in" filter="randombar(horizontal)">
                                      <p:cBhvr>
                                        <p:cTn id="199" dur="500"/>
                                        <p:tgtEl>
                                          <p:spTgt spid="3"/>
                                        </p:tgtEl>
                                      </p:cBhvr>
                                    </p:animEffect>
                                  </p:childTnLst>
                                </p:cTn>
                              </p:par>
                            </p:childTnLst>
                          </p:cTn>
                        </p:par>
                      </p:childTnLst>
                    </p:cTn>
                  </p:par>
                  <p:par>
                    <p:cTn id="200" fill="hold">
                      <p:stCondLst>
                        <p:cond delay="indefinite"/>
                      </p:stCondLst>
                      <p:childTnLst>
                        <p:par>
                          <p:cTn id="201" fill="hold">
                            <p:stCondLst>
                              <p:cond delay="0"/>
                            </p:stCondLst>
                            <p:childTnLst>
                              <p:par>
                                <p:cTn id="202" presetID="14" presetClass="entr" presetSubtype="10" fill="hold" nodeType="clickEffect">
                                  <p:stCondLst>
                                    <p:cond delay="0"/>
                                  </p:stCondLst>
                                  <p:childTnLst>
                                    <p:set>
                                      <p:cBhvr>
                                        <p:cTn id="203" dur="1" fill="hold">
                                          <p:stCondLst>
                                            <p:cond delay="0"/>
                                          </p:stCondLst>
                                        </p:cTn>
                                        <p:tgtEl>
                                          <p:spTgt spid="61"/>
                                        </p:tgtEl>
                                        <p:attrNameLst>
                                          <p:attrName>style.visibility</p:attrName>
                                        </p:attrNameLst>
                                      </p:cBhvr>
                                      <p:to>
                                        <p:strVal val="visible"/>
                                      </p:to>
                                    </p:set>
                                    <p:animEffect transition="in" filter="randombar(horizontal)">
                                      <p:cBhvr>
                                        <p:cTn id="204" dur="500"/>
                                        <p:tgtEl>
                                          <p:spTgt spid="61"/>
                                        </p:tgtEl>
                                      </p:cBhvr>
                                    </p:animEffect>
                                  </p:childTnLst>
                                </p:cTn>
                              </p:par>
                            </p:childTnLst>
                          </p:cTn>
                        </p:par>
                      </p:childTnLst>
                    </p:cTn>
                  </p:par>
                  <p:par>
                    <p:cTn id="205" fill="hold">
                      <p:stCondLst>
                        <p:cond delay="indefinite"/>
                      </p:stCondLst>
                      <p:childTnLst>
                        <p:par>
                          <p:cTn id="206" fill="hold">
                            <p:stCondLst>
                              <p:cond delay="0"/>
                            </p:stCondLst>
                            <p:childTnLst>
                              <p:par>
                                <p:cTn id="207" presetID="14" presetClass="entr" presetSubtype="10" fill="hold" nodeType="click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randombar(horizontal)">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14" presetClass="entr" presetSubtype="10" fill="hold" nodeType="clickEffect">
                                  <p:stCondLst>
                                    <p:cond delay="0"/>
                                  </p:stCondLst>
                                  <p:childTnLst>
                                    <p:set>
                                      <p:cBhvr>
                                        <p:cTn id="213" dur="1" fill="hold">
                                          <p:stCondLst>
                                            <p:cond delay="0"/>
                                          </p:stCondLst>
                                        </p:cTn>
                                        <p:tgtEl>
                                          <p:spTgt spid="59"/>
                                        </p:tgtEl>
                                        <p:attrNameLst>
                                          <p:attrName>style.visibility</p:attrName>
                                        </p:attrNameLst>
                                      </p:cBhvr>
                                      <p:to>
                                        <p:strVal val="visible"/>
                                      </p:to>
                                    </p:set>
                                    <p:animEffect transition="in" filter="randombar(horizontal)">
                                      <p:cBhvr>
                                        <p:cTn id="214" dur="500"/>
                                        <p:tgtEl>
                                          <p:spTgt spid="59"/>
                                        </p:tgtEl>
                                      </p:cBhvr>
                                    </p:animEffect>
                                  </p:childTnLst>
                                </p:cTn>
                              </p:par>
                            </p:childTnLst>
                          </p:cTn>
                        </p:par>
                      </p:childTnLst>
                    </p:cTn>
                  </p:par>
                  <p:par>
                    <p:cTn id="215" fill="hold">
                      <p:stCondLst>
                        <p:cond delay="indefinite"/>
                      </p:stCondLst>
                      <p:childTnLst>
                        <p:par>
                          <p:cTn id="216" fill="hold">
                            <p:stCondLst>
                              <p:cond delay="0"/>
                            </p:stCondLst>
                            <p:childTnLst>
                              <p:par>
                                <p:cTn id="217" presetID="14" presetClass="entr" presetSubtype="10" fill="hold" nodeType="clickEffect">
                                  <p:stCondLst>
                                    <p:cond delay="0"/>
                                  </p:stCondLst>
                                  <p:childTnLst>
                                    <p:set>
                                      <p:cBhvr>
                                        <p:cTn id="218" dur="1" fill="hold">
                                          <p:stCondLst>
                                            <p:cond delay="0"/>
                                          </p:stCondLst>
                                        </p:cTn>
                                        <p:tgtEl>
                                          <p:spTgt spid="58"/>
                                        </p:tgtEl>
                                        <p:attrNameLst>
                                          <p:attrName>style.visibility</p:attrName>
                                        </p:attrNameLst>
                                      </p:cBhvr>
                                      <p:to>
                                        <p:strVal val="visible"/>
                                      </p:to>
                                    </p:set>
                                    <p:animEffect transition="in" filter="randombar(horizontal)">
                                      <p:cBhvr>
                                        <p:cTn id="219" dur="500"/>
                                        <p:tgtEl>
                                          <p:spTgt spid="58"/>
                                        </p:tgtEl>
                                      </p:cBhvr>
                                    </p:animEffect>
                                  </p:childTnLst>
                                </p:cTn>
                              </p:par>
                            </p:childTnLst>
                          </p:cTn>
                        </p:par>
                      </p:childTnLst>
                    </p:cTn>
                  </p:par>
                  <p:par>
                    <p:cTn id="220" fill="hold">
                      <p:stCondLst>
                        <p:cond delay="indefinite"/>
                      </p:stCondLst>
                      <p:childTnLst>
                        <p:par>
                          <p:cTn id="221" fill="hold">
                            <p:stCondLst>
                              <p:cond delay="0"/>
                            </p:stCondLst>
                            <p:childTnLst>
                              <p:par>
                                <p:cTn id="222" presetID="14" presetClass="entr" presetSubtype="10" fill="hold" nodeType="clickEffect">
                                  <p:stCondLst>
                                    <p:cond delay="0"/>
                                  </p:stCondLst>
                                  <p:childTnLst>
                                    <p:set>
                                      <p:cBhvr>
                                        <p:cTn id="223" dur="1" fill="hold">
                                          <p:stCondLst>
                                            <p:cond delay="0"/>
                                          </p:stCondLst>
                                        </p:cTn>
                                        <p:tgtEl>
                                          <p:spTgt spid="57"/>
                                        </p:tgtEl>
                                        <p:attrNameLst>
                                          <p:attrName>style.visibility</p:attrName>
                                        </p:attrNameLst>
                                      </p:cBhvr>
                                      <p:to>
                                        <p:strVal val="visible"/>
                                      </p:to>
                                    </p:set>
                                    <p:animEffect transition="in" filter="randombar(horizontal)">
                                      <p:cBhvr>
                                        <p:cTn id="224" dur="500"/>
                                        <p:tgtEl>
                                          <p:spTgt spid="57"/>
                                        </p:tgtEl>
                                      </p:cBhvr>
                                    </p:animEffect>
                                  </p:childTnLst>
                                </p:cTn>
                              </p:par>
                            </p:childTnLst>
                          </p:cTn>
                        </p:par>
                      </p:childTnLst>
                    </p:cTn>
                  </p:par>
                  <p:par>
                    <p:cTn id="225" fill="hold">
                      <p:stCondLst>
                        <p:cond delay="indefinite"/>
                      </p:stCondLst>
                      <p:childTnLst>
                        <p:par>
                          <p:cTn id="226" fill="hold">
                            <p:stCondLst>
                              <p:cond delay="0"/>
                            </p:stCondLst>
                            <p:childTnLst>
                              <p:par>
                                <p:cTn id="227" presetID="14" presetClass="entr" presetSubtype="10" fill="hold" nodeType="clickEffect">
                                  <p:stCondLst>
                                    <p:cond delay="0"/>
                                  </p:stCondLst>
                                  <p:childTnLst>
                                    <p:set>
                                      <p:cBhvr>
                                        <p:cTn id="228" dur="1" fill="hold">
                                          <p:stCondLst>
                                            <p:cond delay="0"/>
                                          </p:stCondLst>
                                        </p:cTn>
                                        <p:tgtEl>
                                          <p:spTgt spid="56"/>
                                        </p:tgtEl>
                                        <p:attrNameLst>
                                          <p:attrName>style.visibility</p:attrName>
                                        </p:attrNameLst>
                                      </p:cBhvr>
                                      <p:to>
                                        <p:strVal val="visible"/>
                                      </p:to>
                                    </p:set>
                                    <p:animEffect transition="in" filter="randombar(horizontal)">
                                      <p:cBhvr>
                                        <p:cTn id="229" dur="500"/>
                                        <p:tgtEl>
                                          <p:spTgt spid="56"/>
                                        </p:tgtEl>
                                      </p:cBhvr>
                                    </p:animEffect>
                                  </p:childTnLst>
                                </p:cTn>
                              </p:par>
                            </p:childTnLst>
                          </p:cTn>
                        </p:par>
                      </p:childTnLst>
                    </p:cTn>
                  </p:par>
                  <p:par>
                    <p:cTn id="230" fill="hold">
                      <p:stCondLst>
                        <p:cond delay="indefinite"/>
                      </p:stCondLst>
                      <p:childTnLst>
                        <p:par>
                          <p:cTn id="231" fill="hold">
                            <p:stCondLst>
                              <p:cond delay="0"/>
                            </p:stCondLst>
                            <p:childTnLst>
                              <p:par>
                                <p:cTn id="232" presetID="14" presetClass="entr" presetSubtype="10" fill="hold" nodeType="clickEffect">
                                  <p:stCondLst>
                                    <p:cond delay="0"/>
                                  </p:stCondLst>
                                  <p:childTnLst>
                                    <p:set>
                                      <p:cBhvr>
                                        <p:cTn id="233" dur="1" fill="hold">
                                          <p:stCondLst>
                                            <p:cond delay="0"/>
                                          </p:stCondLst>
                                        </p:cTn>
                                        <p:tgtEl>
                                          <p:spTgt spid="55"/>
                                        </p:tgtEl>
                                        <p:attrNameLst>
                                          <p:attrName>style.visibility</p:attrName>
                                        </p:attrNameLst>
                                      </p:cBhvr>
                                      <p:to>
                                        <p:strVal val="visible"/>
                                      </p:to>
                                    </p:set>
                                    <p:animEffect transition="in" filter="randombar(horizontal)">
                                      <p:cBhvr>
                                        <p:cTn id="234" dur="500"/>
                                        <p:tgtEl>
                                          <p:spTgt spid="55"/>
                                        </p:tgtEl>
                                      </p:cBhvr>
                                    </p:animEffect>
                                  </p:childTnLst>
                                </p:cTn>
                              </p:par>
                            </p:childTnLst>
                          </p:cTn>
                        </p:par>
                      </p:childTnLst>
                    </p:cTn>
                  </p:par>
                  <p:par>
                    <p:cTn id="235" fill="hold">
                      <p:stCondLst>
                        <p:cond delay="indefinite"/>
                      </p:stCondLst>
                      <p:childTnLst>
                        <p:par>
                          <p:cTn id="236" fill="hold">
                            <p:stCondLst>
                              <p:cond delay="0"/>
                            </p:stCondLst>
                            <p:childTnLst>
                              <p:par>
                                <p:cTn id="237" presetID="14" presetClass="entr" presetSubtype="10" fill="hold" nodeType="clickEffect">
                                  <p:stCondLst>
                                    <p:cond delay="0"/>
                                  </p:stCondLst>
                                  <p:childTnLst>
                                    <p:set>
                                      <p:cBhvr>
                                        <p:cTn id="238" dur="1" fill="hold">
                                          <p:stCondLst>
                                            <p:cond delay="0"/>
                                          </p:stCondLst>
                                        </p:cTn>
                                        <p:tgtEl>
                                          <p:spTgt spid="54"/>
                                        </p:tgtEl>
                                        <p:attrNameLst>
                                          <p:attrName>style.visibility</p:attrName>
                                        </p:attrNameLst>
                                      </p:cBhvr>
                                      <p:to>
                                        <p:strVal val="visible"/>
                                      </p:to>
                                    </p:set>
                                    <p:animEffect transition="in" filter="randombar(horizontal)">
                                      <p:cBhvr>
                                        <p:cTn id="239" dur="500"/>
                                        <p:tgtEl>
                                          <p:spTgt spid="54"/>
                                        </p:tgtEl>
                                      </p:cBhvr>
                                    </p:animEffect>
                                  </p:childTnLst>
                                </p:cTn>
                              </p:par>
                            </p:childTnLst>
                          </p:cTn>
                        </p:par>
                      </p:childTnLst>
                    </p:cTn>
                  </p:par>
                  <p:par>
                    <p:cTn id="240" fill="hold">
                      <p:stCondLst>
                        <p:cond delay="indefinite"/>
                      </p:stCondLst>
                      <p:childTnLst>
                        <p:par>
                          <p:cTn id="241" fill="hold">
                            <p:stCondLst>
                              <p:cond delay="0"/>
                            </p:stCondLst>
                            <p:childTnLst>
                              <p:par>
                                <p:cTn id="242" presetID="14" presetClass="entr" presetSubtype="10" fill="hold" nodeType="clickEffect">
                                  <p:stCondLst>
                                    <p:cond delay="0"/>
                                  </p:stCondLst>
                                  <p:childTnLst>
                                    <p:set>
                                      <p:cBhvr>
                                        <p:cTn id="243" dur="1" fill="hold">
                                          <p:stCondLst>
                                            <p:cond delay="0"/>
                                          </p:stCondLst>
                                        </p:cTn>
                                        <p:tgtEl>
                                          <p:spTgt spid="53"/>
                                        </p:tgtEl>
                                        <p:attrNameLst>
                                          <p:attrName>style.visibility</p:attrName>
                                        </p:attrNameLst>
                                      </p:cBhvr>
                                      <p:to>
                                        <p:strVal val="visible"/>
                                      </p:to>
                                    </p:set>
                                    <p:animEffect transition="in" filter="randombar(horizontal)">
                                      <p:cBhvr>
                                        <p:cTn id="244" dur="500"/>
                                        <p:tgtEl>
                                          <p:spTgt spid="53"/>
                                        </p:tgtEl>
                                      </p:cBhvr>
                                    </p:animEffect>
                                  </p:childTnLst>
                                </p:cTn>
                              </p:par>
                            </p:childTnLst>
                          </p:cTn>
                        </p:par>
                      </p:childTnLst>
                    </p:cTn>
                  </p:par>
                  <p:par>
                    <p:cTn id="245" fill="hold">
                      <p:stCondLst>
                        <p:cond delay="indefinite"/>
                      </p:stCondLst>
                      <p:childTnLst>
                        <p:par>
                          <p:cTn id="246" fill="hold">
                            <p:stCondLst>
                              <p:cond delay="0"/>
                            </p:stCondLst>
                            <p:childTnLst>
                              <p:par>
                                <p:cTn id="247" presetID="14" presetClass="entr" presetSubtype="10" fill="hold" nodeType="clickEffect">
                                  <p:stCondLst>
                                    <p:cond delay="0"/>
                                  </p:stCondLst>
                                  <p:childTnLst>
                                    <p:set>
                                      <p:cBhvr>
                                        <p:cTn id="248" dur="1" fill="hold">
                                          <p:stCondLst>
                                            <p:cond delay="0"/>
                                          </p:stCondLst>
                                        </p:cTn>
                                        <p:tgtEl>
                                          <p:spTgt spid="52"/>
                                        </p:tgtEl>
                                        <p:attrNameLst>
                                          <p:attrName>style.visibility</p:attrName>
                                        </p:attrNameLst>
                                      </p:cBhvr>
                                      <p:to>
                                        <p:strVal val="visible"/>
                                      </p:to>
                                    </p:set>
                                    <p:animEffect transition="in" filter="randombar(horizontal)">
                                      <p:cBhvr>
                                        <p:cTn id="249" dur="500"/>
                                        <p:tgtEl>
                                          <p:spTgt spid="52"/>
                                        </p:tgtEl>
                                      </p:cBhvr>
                                    </p:animEffect>
                                  </p:childTnLst>
                                </p:cTn>
                              </p:par>
                            </p:childTnLst>
                          </p:cTn>
                        </p:par>
                      </p:childTnLst>
                    </p:cTn>
                  </p:par>
                  <p:par>
                    <p:cTn id="250" fill="hold">
                      <p:stCondLst>
                        <p:cond delay="indefinite"/>
                      </p:stCondLst>
                      <p:childTnLst>
                        <p:par>
                          <p:cTn id="251" fill="hold">
                            <p:stCondLst>
                              <p:cond delay="0"/>
                            </p:stCondLst>
                            <p:childTnLst>
                              <p:par>
                                <p:cTn id="252" presetID="14" presetClass="entr" presetSubtype="10" fill="hold" nodeType="clickEffect">
                                  <p:stCondLst>
                                    <p:cond delay="0"/>
                                  </p:stCondLst>
                                  <p:childTnLst>
                                    <p:set>
                                      <p:cBhvr>
                                        <p:cTn id="253" dur="1" fill="hold">
                                          <p:stCondLst>
                                            <p:cond delay="0"/>
                                          </p:stCondLst>
                                        </p:cTn>
                                        <p:tgtEl>
                                          <p:spTgt spid="51"/>
                                        </p:tgtEl>
                                        <p:attrNameLst>
                                          <p:attrName>style.visibility</p:attrName>
                                        </p:attrNameLst>
                                      </p:cBhvr>
                                      <p:to>
                                        <p:strVal val="visible"/>
                                      </p:to>
                                    </p:set>
                                    <p:animEffect transition="in" filter="randombar(horizontal)">
                                      <p:cBhvr>
                                        <p:cTn id="254" dur="500"/>
                                        <p:tgtEl>
                                          <p:spTgt spid="51"/>
                                        </p:tgtEl>
                                      </p:cBhvr>
                                    </p:animEffect>
                                  </p:childTnLst>
                                </p:cTn>
                              </p:par>
                            </p:childTnLst>
                          </p:cTn>
                        </p:par>
                      </p:childTnLst>
                    </p:cTn>
                  </p:par>
                  <p:par>
                    <p:cTn id="255" fill="hold">
                      <p:stCondLst>
                        <p:cond delay="indefinite"/>
                      </p:stCondLst>
                      <p:childTnLst>
                        <p:par>
                          <p:cTn id="256" fill="hold">
                            <p:stCondLst>
                              <p:cond delay="0"/>
                            </p:stCondLst>
                            <p:childTnLst>
                              <p:par>
                                <p:cTn id="257" presetID="14" presetClass="entr" presetSubtype="10" fill="hold" nodeType="clickEffect">
                                  <p:stCondLst>
                                    <p:cond delay="0"/>
                                  </p:stCondLst>
                                  <p:childTnLst>
                                    <p:set>
                                      <p:cBhvr>
                                        <p:cTn id="258" dur="1" fill="hold">
                                          <p:stCondLst>
                                            <p:cond delay="0"/>
                                          </p:stCondLst>
                                        </p:cTn>
                                        <p:tgtEl>
                                          <p:spTgt spid="50"/>
                                        </p:tgtEl>
                                        <p:attrNameLst>
                                          <p:attrName>style.visibility</p:attrName>
                                        </p:attrNameLst>
                                      </p:cBhvr>
                                      <p:to>
                                        <p:strVal val="visible"/>
                                      </p:to>
                                    </p:set>
                                    <p:animEffect transition="in" filter="randombar(horizontal)">
                                      <p:cBhvr>
                                        <p:cTn id="259" dur="500"/>
                                        <p:tgtEl>
                                          <p:spTgt spid="50"/>
                                        </p:tgtEl>
                                      </p:cBhvr>
                                    </p:animEffect>
                                  </p:childTnLst>
                                </p:cTn>
                              </p:par>
                            </p:childTnLst>
                          </p:cTn>
                        </p:par>
                      </p:childTnLst>
                    </p:cTn>
                  </p:par>
                  <p:par>
                    <p:cTn id="260" fill="hold">
                      <p:stCondLst>
                        <p:cond delay="indefinite"/>
                      </p:stCondLst>
                      <p:childTnLst>
                        <p:par>
                          <p:cTn id="261" fill="hold">
                            <p:stCondLst>
                              <p:cond delay="0"/>
                            </p:stCondLst>
                            <p:childTnLst>
                              <p:par>
                                <p:cTn id="262" presetID="14" presetClass="entr" presetSubtype="10" fill="hold" nodeType="clickEffect">
                                  <p:stCondLst>
                                    <p:cond delay="0"/>
                                  </p:stCondLst>
                                  <p:childTnLst>
                                    <p:set>
                                      <p:cBhvr>
                                        <p:cTn id="263" dur="1" fill="hold">
                                          <p:stCondLst>
                                            <p:cond delay="0"/>
                                          </p:stCondLst>
                                        </p:cTn>
                                        <p:tgtEl>
                                          <p:spTgt spid="49"/>
                                        </p:tgtEl>
                                        <p:attrNameLst>
                                          <p:attrName>style.visibility</p:attrName>
                                        </p:attrNameLst>
                                      </p:cBhvr>
                                      <p:to>
                                        <p:strVal val="visible"/>
                                      </p:to>
                                    </p:set>
                                    <p:animEffect transition="in" filter="randombar(horizontal)">
                                      <p:cBhvr>
                                        <p:cTn id="264" dur="500"/>
                                        <p:tgtEl>
                                          <p:spTgt spid="49"/>
                                        </p:tgtEl>
                                      </p:cBhvr>
                                    </p:animEffect>
                                  </p:childTnLst>
                                </p:cTn>
                              </p:par>
                            </p:childTnLst>
                          </p:cTn>
                        </p:par>
                      </p:childTnLst>
                    </p:cTn>
                  </p:par>
                  <p:par>
                    <p:cTn id="265" fill="hold">
                      <p:stCondLst>
                        <p:cond delay="indefinite"/>
                      </p:stCondLst>
                      <p:childTnLst>
                        <p:par>
                          <p:cTn id="266" fill="hold">
                            <p:stCondLst>
                              <p:cond delay="0"/>
                            </p:stCondLst>
                            <p:childTnLst>
                              <p:par>
                                <p:cTn id="267" presetID="14" presetClass="entr" presetSubtype="10" fill="hold" nodeType="clickEffect">
                                  <p:stCondLst>
                                    <p:cond delay="0"/>
                                  </p:stCondLst>
                                  <p:childTnLst>
                                    <p:set>
                                      <p:cBhvr>
                                        <p:cTn id="268" dur="1" fill="hold">
                                          <p:stCondLst>
                                            <p:cond delay="0"/>
                                          </p:stCondLst>
                                        </p:cTn>
                                        <p:tgtEl>
                                          <p:spTgt spid="48"/>
                                        </p:tgtEl>
                                        <p:attrNameLst>
                                          <p:attrName>style.visibility</p:attrName>
                                        </p:attrNameLst>
                                      </p:cBhvr>
                                      <p:to>
                                        <p:strVal val="visible"/>
                                      </p:to>
                                    </p:set>
                                    <p:animEffect transition="in" filter="randombar(horizontal)">
                                      <p:cBhvr>
                                        <p:cTn id="269" dur="500"/>
                                        <p:tgtEl>
                                          <p:spTgt spid="48"/>
                                        </p:tgtEl>
                                      </p:cBhvr>
                                    </p:animEffect>
                                  </p:childTnLst>
                                </p:cTn>
                              </p:par>
                            </p:childTnLst>
                          </p:cTn>
                        </p:par>
                      </p:childTnLst>
                    </p:cTn>
                  </p:par>
                  <p:par>
                    <p:cTn id="270" fill="hold">
                      <p:stCondLst>
                        <p:cond delay="indefinite"/>
                      </p:stCondLst>
                      <p:childTnLst>
                        <p:par>
                          <p:cTn id="271" fill="hold">
                            <p:stCondLst>
                              <p:cond delay="0"/>
                            </p:stCondLst>
                            <p:childTnLst>
                              <p:par>
                                <p:cTn id="272" presetID="14" presetClass="entr" presetSubtype="10" fill="hold" nodeType="clickEffect">
                                  <p:stCondLst>
                                    <p:cond delay="0"/>
                                  </p:stCondLst>
                                  <p:childTnLst>
                                    <p:set>
                                      <p:cBhvr>
                                        <p:cTn id="273" dur="1" fill="hold">
                                          <p:stCondLst>
                                            <p:cond delay="0"/>
                                          </p:stCondLst>
                                        </p:cTn>
                                        <p:tgtEl>
                                          <p:spTgt spid="47"/>
                                        </p:tgtEl>
                                        <p:attrNameLst>
                                          <p:attrName>style.visibility</p:attrName>
                                        </p:attrNameLst>
                                      </p:cBhvr>
                                      <p:to>
                                        <p:strVal val="visible"/>
                                      </p:to>
                                    </p:set>
                                    <p:animEffect transition="in" filter="randombar(horizontal)">
                                      <p:cBhvr>
                                        <p:cTn id="2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960" y="65753"/>
            <a:ext cx="8483600" cy="954107"/>
          </a:xfrm>
          <a:prstGeom prst="rect">
            <a:avLst/>
          </a:prstGeom>
        </p:spPr>
        <p:txBody>
          <a:bodyPr wrap="square">
            <a:spAutoFit/>
          </a:bodyPr>
          <a:lstStyle/>
          <a:p>
            <a:r>
              <a:rPr lang="en-US" sz="2800" b="1" cap="all" dirty="0" smtClean="0">
                <a:solidFill>
                  <a:schemeClr val="bg1"/>
                </a:solidFill>
                <a:latin typeface="Roboto Lt" pitchFamily="2" charset="0"/>
                <a:ea typeface="Roboto Lt" pitchFamily="2" charset="0"/>
              </a:rPr>
              <a:t>Research Topic #2:</a:t>
            </a:r>
          </a:p>
          <a:p>
            <a:r>
              <a:rPr lang="en-US" sz="2800" b="1" cap="all" dirty="0" smtClean="0">
                <a:solidFill>
                  <a:schemeClr val="bg1"/>
                </a:solidFill>
                <a:latin typeface="Roboto Lt" pitchFamily="2" charset="0"/>
                <a:ea typeface="Roboto Lt" pitchFamily="2" charset="0"/>
              </a:rPr>
              <a:t>A usable spatial data publication </a:t>
            </a:r>
            <a:r>
              <a:rPr lang="en-US" sz="2800" b="1" cap="all" dirty="0" smtClean="0">
                <a:solidFill>
                  <a:schemeClr val="bg1"/>
                </a:solidFill>
                <a:latin typeface="Roboto Lt" pitchFamily="2" charset="0"/>
                <a:ea typeface="Roboto Lt" pitchFamily="2" charset="0"/>
              </a:rPr>
              <a:t>platform</a:t>
            </a:r>
            <a:endParaRPr lang="en-US" sz="2800" b="1" cap="all" dirty="0" smtClean="0">
              <a:solidFill>
                <a:schemeClr val="bg1"/>
              </a:solidFill>
              <a:latin typeface="Roboto Lt" pitchFamily="2" charset="0"/>
              <a:ea typeface="Roboto Lt" pitchFamily="2" charset="0"/>
            </a:endParaRPr>
          </a:p>
        </p:txBody>
      </p:sp>
      <p:sp>
        <p:nvSpPr>
          <p:cNvPr id="3" name="Rectangle 2"/>
          <p:cNvSpPr/>
          <p:nvPr/>
        </p:nvSpPr>
        <p:spPr>
          <a:xfrm>
            <a:off x="822961" y="1243083"/>
            <a:ext cx="8199120" cy="4154984"/>
          </a:xfrm>
          <a:prstGeom prst="rect">
            <a:avLst/>
          </a:prstGeom>
        </p:spPr>
        <p:txBody>
          <a:bodyPr wrap="square">
            <a:spAutoFit/>
          </a:bodyPr>
          <a:lstStyle/>
          <a:p>
            <a:r>
              <a:rPr lang="en-US" sz="2000" cap="all" dirty="0" smtClean="0">
                <a:solidFill>
                  <a:schemeClr val="bg1"/>
                </a:solidFill>
                <a:latin typeface="Roboto Lt" pitchFamily="2" charset="0"/>
                <a:ea typeface="Roboto Lt" pitchFamily="2" charset="0"/>
              </a:rPr>
              <a:t>This research topic is about a platform approach for spatial data on the web, making it easy to find and use. </a:t>
            </a:r>
            <a:endParaRPr lang="en-US" sz="2000" cap="all" dirty="0" smtClean="0">
              <a:solidFill>
                <a:schemeClr val="bg1"/>
              </a:solidFill>
              <a:latin typeface="Roboto Lt" pitchFamily="2" charset="0"/>
              <a:ea typeface="Roboto Lt" pitchFamily="2" charset="0"/>
            </a:endParaRPr>
          </a:p>
          <a:p>
            <a:pPr marL="285750" indent="-285750">
              <a:buFont typeface="Arial" panose="020B0604020202020204" pitchFamily="34" charset="0"/>
              <a:buChar char="•"/>
            </a:pPr>
            <a:endParaRPr lang="en-US" sz="1600" cap="all" dirty="0">
              <a:solidFill>
                <a:schemeClr val="bg1"/>
              </a:solidFill>
              <a:latin typeface="Roboto Lt" pitchFamily="2" charset="0"/>
              <a:ea typeface="Roboto Lt" pitchFamily="2" charset="0"/>
            </a:endParaRPr>
          </a:p>
          <a:p>
            <a:pPr marL="285750" indent="-285750">
              <a:buFont typeface="Arial" panose="020B0604020202020204" pitchFamily="34" charset="0"/>
              <a:buChar char="•"/>
            </a:pPr>
            <a:r>
              <a:rPr lang="en-US" sz="1400" cap="all" dirty="0" smtClean="0">
                <a:solidFill>
                  <a:schemeClr val="bg1"/>
                </a:solidFill>
                <a:latin typeface="Roboto Lt" pitchFamily="2" charset="0"/>
                <a:ea typeface="Roboto Lt" pitchFamily="2" charset="0"/>
              </a:rPr>
              <a:t>Easy to find</a:t>
            </a:r>
          </a:p>
          <a:p>
            <a:pPr marL="285750" indent="-285750">
              <a:buFont typeface="Arial" panose="020B0604020202020204" pitchFamily="34" charset="0"/>
              <a:buChar char="•"/>
            </a:pPr>
            <a:r>
              <a:rPr lang="en-US" sz="1400" cap="all" dirty="0" smtClean="0">
                <a:solidFill>
                  <a:schemeClr val="bg1"/>
                </a:solidFill>
                <a:latin typeface="Roboto Lt" pitchFamily="2" charset="0"/>
                <a:ea typeface="Roboto Lt" pitchFamily="2" charset="0"/>
              </a:rPr>
              <a:t>Government as a platform</a:t>
            </a:r>
          </a:p>
          <a:p>
            <a:pPr marL="285750" indent="-285750">
              <a:buFont typeface="Arial" panose="020B0604020202020204" pitchFamily="34" charset="0"/>
              <a:buChar char="•"/>
            </a:pPr>
            <a:r>
              <a:rPr lang="en-US" sz="1400" cap="all" dirty="0" smtClean="0">
                <a:solidFill>
                  <a:schemeClr val="bg1"/>
                </a:solidFill>
                <a:latin typeface="Roboto Lt" pitchFamily="2" charset="0"/>
                <a:ea typeface="Roboto Lt" pitchFamily="2" charset="0"/>
              </a:rPr>
              <a:t>Community</a:t>
            </a:r>
            <a:endParaRPr lang="en-US" sz="1400" cap="all" dirty="0" smtClean="0">
              <a:solidFill>
                <a:schemeClr val="bg1"/>
              </a:solidFill>
              <a:latin typeface="Roboto Lt" pitchFamily="2" charset="0"/>
              <a:ea typeface="Roboto Lt" pitchFamily="2" charset="0"/>
            </a:endParaRPr>
          </a:p>
          <a:p>
            <a:endParaRPr lang="en-US" sz="1400" cap="all" dirty="0" smtClean="0">
              <a:solidFill>
                <a:schemeClr val="bg1"/>
              </a:solidFill>
              <a:latin typeface="Roboto Lt" pitchFamily="2" charset="0"/>
              <a:ea typeface="Roboto Lt" pitchFamily="2" charset="0"/>
            </a:endParaRPr>
          </a:p>
          <a:p>
            <a:endParaRPr lang="en-US" sz="1400" cap="all" dirty="0">
              <a:solidFill>
                <a:schemeClr val="bg1"/>
              </a:solidFill>
              <a:latin typeface="Roboto Lt" pitchFamily="2" charset="0"/>
              <a:ea typeface="Roboto Lt" pitchFamily="2" charset="0"/>
            </a:endParaRPr>
          </a:p>
          <a:p>
            <a:r>
              <a:rPr lang="en-US" sz="2000" cap="all" dirty="0" smtClean="0">
                <a:solidFill>
                  <a:schemeClr val="bg1"/>
                </a:solidFill>
                <a:latin typeface="Roboto Lt" pitchFamily="2" charset="0"/>
                <a:ea typeface="Roboto Lt" pitchFamily="2" charset="0"/>
              </a:rPr>
              <a:t>Some Questions for this topic:</a:t>
            </a:r>
          </a:p>
          <a:p>
            <a:endParaRPr lang="en-US" sz="1400" cap="all" dirty="0" smtClean="0">
              <a:solidFill>
                <a:schemeClr val="bg1"/>
              </a:solidFill>
              <a:latin typeface="Roboto Lt" pitchFamily="2" charset="0"/>
              <a:ea typeface="Roboto Lt" pitchFamily="2" charset="0"/>
            </a:endParaRPr>
          </a:p>
          <a:p>
            <a:pPr marL="285750" indent="-285750">
              <a:buFont typeface="Arial" panose="020B0604020202020204" pitchFamily="34" charset="0"/>
              <a:buChar char="•"/>
            </a:pPr>
            <a:r>
              <a:rPr lang="en-US" sz="1400" cap="all" dirty="0" smtClean="0">
                <a:solidFill>
                  <a:schemeClr val="bg1"/>
                </a:solidFill>
                <a:latin typeface="Roboto Lt" pitchFamily="2" charset="0"/>
                <a:ea typeface="Roboto Lt" pitchFamily="2" charset="0"/>
              </a:rPr>
              <a:t>What should a governmental data dissemination platform look like? </a:t>
            </a:r>
          </a:p>
          <a:p>
            <a:pPr marL="285750" indent="-285750">
              <a:buFont typeface="Arial" panose="020B0604020202020204" pitchFamily="34" charset="0"/>
              <a:buChar char="•"/>
            </a:pPr>
            <a:r>
              <a:rPr lang="en-US" sz="1400" cap="all" dirty="0" smtClean="0">
                <a:solidFill>
                  <a:schemeClr val="bg1"/>
                </a:solidFill>
                <a:latin typeface="Roboto Lt" pitchFamily="2" charset="0"/>
                <a:ea typeface="Roboto Lt" pitchFamily="2" charset="0"/>
              </a:rPr>
              <a:t>How can metadata be made </a:t>
            </a:r>
            <a:r>
              <a:rPr lang="en-US" sz="1400" cap="all" dirty="0" err="1" smtClean="0">
                <a:solidFill>
                  <a:schemeClr val="bg1"/>
                </a:solidFill>
                <a:latin typeface="Roboto Lt" pitchFamily="2" charset="0"/>
                <a:ea typeface="Roboto Lt" pitchFamily="2" charset="0"/>
              </a:rPr>
              <a:t>crawlable</a:t>
            </a:r>
            <a:r>
              <a:rPr lang="en-US" sz="1400" cap="all" dirty="0" smtClean="0">
                <a:solidFill>
                  <a:schemeClr val="bg1"/>
                </a:solidFill>
                <a:latin typeface="Roboto Lt" pitchFamily="2" charset="0"/>
                <a:ea typeface="Roboto Lt" pitchFamily="2" charset="0"/>
              </a:rPr>
              <a:t> and </a:t>
            </a:r>
            <a:r>
              <a:rPr lang="en-US" sz="1400" cap="all" dirty="0" err="1" smtClean="0">
                <a:solidFill>
                  <a:schemeClr val="bg1"/>
                </a:solidFill>
                <a:latin typeface="Roboto Lt" pitchFamily="2" charset="0"/>
                <a:ea typeface="Roboto Lt" pitchFamily="2" charset="0"/>
              </a:rPr>
              <a:t>indexable</a:t>
            </a:r>
            <a:r>
              <a:rPr lang="en-US" sz="1400" cap="all" dirty="0" smtClean="0">
                <a:solidFill>
                  <a:schemeClr val="bg1"/>
                </a:solidFill>
                <a:latin typeface="Roboto Lt" pitchFamily="2" charset="0"/>
                <a:ea typeface="Roboto Lt" pitchFamily="2" charset="0"/>
              </a:rPr>
              <a:t> by search engines? </a:t>
            </a:r>
          </a:p>
          <a:p>
            <a:pPr marL="285750" indent="-285750">
              <a:buFont typeface="Arial" panose="020B0604020202020204" pitchFamily="34" charset="0"/>
              <a:buChar char="•"/>
            </a:pPr>
            <a:r>
              <a:rPr lang="en-US" sz="1400" cap="all" dirty="0" smtClean="0">
                <a:solidFill>
                  <a:schemeClr val="bg1"/>
                </a:solidFill>
                <a:latin typeface="Roboto Lt" pitchFamily="2" charset="0"/>
                <a:ea typeface="Roboto Lt" pitchFamily="2" charset="0"/>
              </a:rPr>
              <a:t>How can users be allowed to expand authoritative data? </a:t>
            </a:r>
          </a:p>
          <a:p>
            <a:pPr marL="285750" indent="-285750">
              <a:buFont typeface="Arial" panose="020B0604020202020204" pitchFamily="34" charset="0"/>
              <a:buChar char="•"/>
            </a:pPr>
            <a:r>
              <a:rPr lang="en-US" sz="1400" cap="all" dirty="0" smtClean="0">
                <a:solidFill>
                  <a:schemeClr val="bg1"/>
                </a:solidFill>
                <a:latin typeface="Roboto Lt" pitchFamily="2" charset="0"/>
                <a:ea typeface="Roboto Lt" pitchFamily="2" charset="0"/>
              </a:rPr>
              <a:t>How can information instead of data be made </a:t>
            </a:r>
            <a:r>
              <a:rPr lang="en-US" sz="1400" cap="all" dirty="0" err="1" smtClean="0">
                <a:solidFill>
                  <a:schemeClr val="bg1"/>
                </a:solidFill>
                <a:latin typeface="Roboto Lt" pitchFamily="2" charset="0"/>
                <a:ea typeface="Roboto Lt" pitchFamily="2" charset="0"/>
              </a:rPr>
              <a:t>crawlable</a:t>
            </a:r>
            <a:r>
              <a:rPr lang="en-US" sz="1400" cap="all" dirty="0" smtClean="0">
                <a:solidFill>
                  <a:schemeClr val="bg1"/>
                </a:solidFill>
                <a:latin typeface="Roboto Lt" pitchFamily="2" charset="0"/>
                <a:ea typeface="Roboto Lt" pitchFamily="2" charset="0"/>
              </a:rPr>
              <a:t>? </a:t>
            </a:r>
          </a:p>
          <a:p>
            <a:pPr marL="285750" indent="-285750">
              <a:buFont typeface="Arial" panose="020B0604020202020204" pitchFamily="34" charset="0"/>
              <a:buChar char="•"/>
            </a:pPr>
            <a:r>
              <a:rPr lang="en-US" sz="1400" cap="all" dirty="0" smtClean="0">
                <a:solidFill>
                  <a:schemeClr val="bg1"/>
                </a:solidFill>
                <a:latin typeface="Roboto Lt" pitchFamily="2" charset="0"/>
                <a:ea typeface="Roboto Lt" pitchFamily="2" charset="0"/>
              </a:rPr>
              <a:t>What can we learn from </a:t>
            </a:r>
            <a:r>
              <a:rPr lang="en-US" sz="1400" cap="all" dirty="0" err="1" smtClean="0">
                <a:solidFill>
                  <a:schemeClr val="bg1"/>
                </a:solidFill>
                <a:latin typeface="Roboto Lt" pitchFamily="2" charset="0"/>
                <a:ea typeface="Roboto Lt" pitchFamily="2" charset="0"/>
              </a:rPr>
              <a:t>OpenStreetmap’s</a:t>
            </a:r>
            <a:r>
              <a:rPr lang="en-US" sz="1400" cap="all" dirty="0" smtClean="0">
                <a:solidFill>
                  <a:schemeClr val="bg1"/>
                </a:solidFill>
                <a:latin typeface="Roboto Lt" pitchFamily="2" charset="0"/>
                <a:ea typeface="Roboto Lt" pitchFamily="2" charset="0"/>
              </a:rPr>
              <a:t> data model and search APIs</a:t>
            </a:r>
          </a:p>
          <a:p>
            <a:pPr algn="ctr"/>
            <a:endParaRPr lang="en-US" cap="all" dirty="0" smtClean="0">
              <a:solidFill>
                <a:schemeClr val="bg1"/>
              </a:solidFill>
              <a:latin typeface="Roboto Lt" pitchFamily="2" charset="0"/>
              <a:ea typeface="Roboto Lt" pitchFamily="2" charset="0"/>
            </a:endParaRPr>
          </a:p>
          <a:p>
            <a:pPr algn="ctr"/>
            <a:endParaRPr lang="en-US" i="0" cap="all" dirty="0">
              <a:solidFill>
                <a:schemeClr val="bg1"/>
              </a:solidFill>
              <a:effectLst/>
              <a:latin typeface="Roboto Lt" pitchFamily="2" charset="0"/>
              <a:ea typeface="Roboto Lt"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n.flossmanuals.net/openstreetmap/beyond-the-map/_booki/openstreetmap/static/800px-State_of_the_Map_2009_-_Group_ph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587" y="1667178"/>
            <a:ext cx="5152147" cy="2865882"/>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p:cNvPicPr>
            <a:picLocks noGrp="1" noChangeAspect="1"/>
          </p:cNvPicPr>
          <p:nvPr>
            <p:ph idx="1"/>
          </p:nvPr>
        </p:nvPicPr>
        <p:blipFill>
          <a:blip r:embed="rId4"/>
          <a:stretch>
            <a:fillRect/>
          </a:stretch>
        </p:blipFill>
        <p:spPr>
          <a:xfrm>
            <a:off x="5397568" y="1538347"/>
            <a:ext cx="3529957" cy="3808413"/>
          </a:xfrm>
          <a:prstGeom prst="rect">
            <a:avLst/>
          </a:prstGeom>
          <a:effectLst>
            <a:glow rad="228600">
              <a:schemeClr val="accent3">
                <a:satMod val="175000"/>
                <a:alpha val="40000"/>
              </a:schemeClr>
            </a:glow>
            <a:innerShdw blurRad="114300">
              <a:prstClr val="black"/>
            </a:innerShdw>
            <a:softEdge rad="12700"/>
          </a:effectLst>
        </p:spPr>
      </p:pic>
      <p:pic>
        <p:nvPicPr>
          <p:cNvPr id="5" name="Picture 4"/>
          <p:cNvPicPr>
            <a:picLocks noChangeAspect="1"/>
          </p:cNvPicPr>
          <p:nvPr/>
        </p:nvPicPr>
        <p:blipFill>
          <a:blip r:embed="rId5"/>
          <a:stretch>
            <a:fillRect/>
          </a:stretch>
        </p:blipFill>
        <p:spPr>
          <a:xfrm>
            <a:off x="420461" y="407244"/>
            <a:ext cx="1796143" cy="1796143"/>
          </a:xfrm>
          <a:prstGeom prst="rect">
            <a:avLst/>
          </a:prstGeom>
        </p:spPr>
      </p:pic>
      <p:sp>
        <p:nvSpPr>
          <p:cNvPr id="2" name="Title 1"/>
          <p:cNvSpPr>
            <a:spLocks noGrp="1"/>
          </p:cNvSpPr>
          <p:nvPr>
            <p:ph type="title"/>
          </p:nvPr>
        </p:nvSpPr>
        <p:spPr>
          <a:xfrm>
            <a:off x="988828" y="441146"/>
            <a:ext cx="8229600" cy="961761"/>
          </a:xfrm>
        </p:spPr>
        <p:txBody>
          <a:bodyPr>
            <a:normAutofit/>
          </a:bodyPr>
          <a:lstStyle/>
          <a:p>
            <a:r>
              <a:rPr lang="en-US" dirty="0" err="1" smtClean="0">
                <a:solidFill>
                  <a:schemeClr val="bg1"/>
                </a:solidFill>
                <a:latin typeface="Roboto Lt" pitchFamily="2" charset="0"/>
                <a:ea typeface="Roboto Lt" pitchFamily="2" charset="0"/>
              </a:rPr>
              <a:t>OpenStreetMap</a:t>
            </a:r>
            <a:endParaRPr lang="nl-NL" dirty="0">
              <a:solidFill>
                <a:schemeClr val="bg1"/>
              </a:solidFill>
              <a:latin typeface="Roboto Lt" pitchFamily="2" charset="0"/>
              <a:ea typeface="Roboto Lt" pitchFamily="2" charset="0"/>
            </a:endParaRPr>
          </a:p>
        </p:txBody>
      </p:sp>
      <p:pic>
        <p:nvPicPr>
          <p:cNvPr id="6" name="Picture 5"/>
          <p:cNvPicPr>
            <a:picLocks noChangeAspect="1"/>
          </p:cNvPicPr>
          <p:nvPr/>
        </p:nvPicPr>
        <p:blipFill>
          <a:blip r:embed="rId6"/>
          <a:stretch>
            <a:fillRect/>
          </a:stretch>
        </p:blipFill>
        <p:spPr>
          <a:xfrm>
            <a:off x="420461" y="3338622"/>
            <a:ext cx="5144479" cy="2204777"/>
          </a:xfrm>
          <a:prstGeom prst="rect">
            <a:avLst/>
          </a:prstGeom>
        </p:spPr>
      </p:pic>
    </p:spTree>
    <p:extLst>
      <p:ext uri="{BB962C8B-B14F-4D97-AF65-F5344CB8AC3E}">
        <p14:creationId xmlns:p14="http://schemas.microsoft.com/office/powerpoint/2010/main" val="277070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8000" y="487851"/>
            <a:ext cx="5076249" cy="523220"/>
          </a:xfrm>
          <a:prstGeom prst="rect">
            <a:avLst/>
          </a:prstGeom>
        </p:spPr>
        <p:txBody>
          <a:bodyPr wrap="square">
            <a:spAutoFit/>
          </a:bodyPr>
          <a:lstStyle/>
          <a:p>
            <a:r>
              <a:rPr lang="en-US" sz="2800" cap="all" dirty="0" smtClean="0">
                <a:solidFill>
                  <a:schemeClr val="bg1"/>
                </a:solidFill>
                <a:latin typeface="Roboto Lt" pitchFamily="2" charset="0"/>
                <a:ea typeface="Roboto Lt" pitchFamily="2" charset="0"/>
              </a:rPr>
              <a:t>Topic </a:t>
            </a:r>
            <a:r>
              <a:rPr lang="en-US" sz="2800" cap="all" dirty="0" smtClean="0">
                <a:solidFill>
                  <a:schemeClr val="bg1"/>
                </a:solidFill>
                <a:latin typeface="Roboto Lt" pitchFamily="2" charset="0"/>
                <a:ea typeface="Roboto Lt" pitchFamily="2" charset="0"/>
              </a:rPr>
              <a:t>2</a:t>
            </a:r>
            <a:endParaRPr lang="en-US" i="0" cap="all" dirty="0">
              <a:solidFill>
                <a:schemeClr val="bg1"/>
              </a:solidFill>
              <a:effectLst/>
              <a:latin typeface="Roboto Lt" pitchFamily="2" charset="0"/>
              <a:ea typeface="Roboto Lt" pitchFamily="2" charset="0"/>
            </a:endParaRPr>
          </a:p>
        </p:txBody>
      </p:sp>
      <p:sp>
        <p:nvSpPr>
          <p:cNvPr id="4" name="Rectangle 3"/>
          <p:cNvSpPr/>
          <p:nvPr/>
        </p:nvSpPr>
        <p:spPr>
          <a:xfrm>
            <a:off x="1778000" y="1259971"/>
            <a:ext cx="5557520" cy="1600438"/>
          </a:xfrm>
          <a:prstGeom prst="rect">
            <a:avLst/>
          </a:prstGeom>
        </p:spPr>
        <p:txBody>
          <a:bodyPr wrap="square">
            <a:spAutoFit/>
          </a:bodyPr>
          <a:lstStyle/>
          <a:p>
            <a:pPr marL="342900" indent="-342900">
              <a:buFont typeface="Arial" panose="020B0604020202020204" pitchFamily="34" charset="0"/>
              <a:buChar char="•"/>
            </a:pPr>
            <a:endParaRPr lang="en-US" sz="2000" i="0" cap="all" dirty="0" smtClean="0">
              <a:solidFill>
                <a:schemeClr val="bg1"/>
              </a:solidFill>
              <a:effectLst/>
              <a:latin typeface="Roboto Lt" pitchFamily="2" charset="0"/>
              <a:ea typeface="Roboto Lt" pitchFamily="2" charset="0"/>
            </a:endParaRPr>
          </a:p>
          <a:p>
            <a:pPr marL="342900" indent="-342900">
              <a:buFont typeface="Arial" panose="020B0604020202020204" pitchFamily="34" charset="0"/>
              <a:buChar char="•"/>
            </a:pPr>
            <a:r>
              <a:rPr lang="en-US" sz="2000" i="0" cap="all" dirty="0" smtClean="0">
                <a:solidFill>
                  <a:schemeClr val="bg1"/>
                </a:solidFill>
                <a:effectLst/>
                <a:latin typeface="Roboto Lt" pitchFamily="2" charset="0"/>
                <a:ea typeface="Roboto Lt" pitchFamily="2" charset="0"/>
              </a:rPr>
              <a:t>Why </a:t>
            </a:r>
            <a:r>
              <a:rPr lang="en-US" sz="2000" i="0" cap="all" dirty="0" smtClean="0">
                <a:solidFill>
                  <a:schemeClr val="bg1"/>
                </a:solidFill>
                <a:effectLst/>
                <a:latin typeface="Roboto Lt" pitchFamily="2" charset="0"/>
                <a:ea typeface="Roboto Lt" pitchFamily="2" charset="0"/>
              </a:rPr>
              <a:t>did we tender</a:t>
            </a:r>
            <a:r>
              <a:rPr lang="en-US" sz="2000" i="0" cap="all" dirty="0" smtClean="0">
                <a:solidFill>
                  <a:schemeClr val="bg1"/>
                </a:solidFill>
                <a:effectLst/>
                <a:latin typeface="Roboto Lt" pitchFamily="2" charset="0"/>
                <a:ea typeface="Roboto Lt" pitchFamily="2" charset="0"/>
              </a:rPr>
              <a:t>?</a:t>
            </a:r>
          </a:p>
          <a:p>
            <a:pPr marL="285750" indent="-285750">
              <a:buFont typeface="Arial" panose="020B0604020202020204" pitchFamily="34" charset="0"/>
              <a:buChar char="•"/>
            </a:pPr>
            <a:endParaRPr lang="en-US" cap="all" dirty="0">
              <a:solidFill>
                <a:schemeClr val="bg1"/>
              </a:solidFill>
              <a:latin typeface="Roboto Lt" pitchFamily="2" charset="0"/>
              <a:ea typeface="Roboto Lt" pitchFamily="2" charset="0"/>
            </a:endParaRPr>
          </a:p>
          <a:p>
            <a:pPr marL="342900" indent="-342900">
              <a:buFont typeface="Arial" panose="020B0604020202020204" pitchFamily="34" charset="0"/>
              <a:buChar char="•"/>
            </a:pPr>
            <a:r>
              <a:rPr lang="en-US" sz="2000" i="0" cap="all" dirty="0" smtClean="0">
                <a:solidFill>
                  <a:schemeClr val="bg1"/>
                </a:solidFill>
                <a:effectLst/>
                <a:latin typeface="Roboto Lt" pitchFamily="2" charset="0"/>
                <a:ea typeface="Roboto Lt" pitchFamily="2" charset="0"/>
              </a:rPr>
              <a:t>What is our approach for this </a:t>
            </a:r>
            <a:r>
              <a:rPr lang="en-US" sz="2000" i="0" cap="all" dirty="0" smtClean="0">
                <a:solidFill>
                  <a:schemeClr val="bg1"/>
                </a:solidFill>
                <a:effectLst/>
                <a:latin typeface="Roboto Lt" pitchFamily="2" charset="0"/>
                <a:ea typeface="Roboto Lt" pitchFamily="2" charset="0"/>
              </a:rPr>
              <a:t>topic?</a:t>
            </a:r>
          </a:p>
          <a:p>
            <a:endParaRPr lang="en-US" sz="2000" i="0" cap="all" dirty="0" smtClean="0">
              <a:solidFill>
                <a:schemeClr val="bg1"/>
              </a:solidFill>
              <a:effectLst/>
              <a:latin typeface="Roboto Lt" pitchFamily="2" charset="0"/>
              <a:ea typeface="Roboto Lt" pitchFamily="2" charset="0"/>
            </a:endParaRPr>
          </a:p>
        </p:txBody>
      </p:sp>
    </p:spTree>
    <p:extLst>
      <p:ext uri="{BB962C8B-B14F-4D97-AF65-F5344CB8AC3E}">
        <p14:creationId xmlns:p14="http://schemas.microsoft.com/office/powerpoint/2010/main" val="2181465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0285" y="496137"/>
            <a:ext cx="4742799" cy="523220"/>
          </a:xfrm>
          <a:prstGeom prst="rect">
            <a:avLst/>
          </a:prstGeom>
        </p:spPr>
        <p:txBody>
          <a:bodyPr wrap="square">
            <a:spAutoFit/>
          </a:bodyPr>
          <a:lstStyle/>
          <a:p>
            <a:r>
              <a:rPr lang="en-US" sz="2800" dirty="0">
                <a:solidFill>
                  <a:schemeClr val="bg1"/>
                </a:solidFill>
                <a:latin typeface="Roboto Lt" pitchFamily="2" charset="0"/>
                <a:ea typeface="Roboto Lt" pitchFamily="2" charset="0"/>
              </a:rPr>
              <a:t>Tasks of the study</a:t>
            </a:r>
          </a:p>
        </p:txBody>
      </p:sp>
      <p:sp>
        <p:nvSpPr>
          <p:cNvPr id="8" name="Rectangle 7"/>
          <p:cNvSpPr/>
          <p:nvPr/>
        </p:nvSpPr>
        <p:spPr>
          <a:xfrm>
            <a:off x="830285" y="1332574"/>
            <a:ext cx="4572000" cy="2246769"/>
          </a:xfrm>
          <a:prstGeom prst="rect">
            <a:avLst/>
          </a:prstGeom>
        </p:spPr>
        <p:txBody>
          <a:bodyPr>
            <a:spAutoFit/>
          </a:bodyPr>
          <a:lstStyle/>
          <a:p>
            <a:pPr marL="342900" indent="-342900">
              <a:buFont typeface="Arial" panose="020B0604020202020204" pitchFamily="34" charset="0"/>
              <a:buChar char="•"/>
            </a:pPr>
            <a:r>
              <a:rPr lang="en-US" sz="2000" dirty="0">
                <a:solidFill>
                  <a:schemeClr val="bg1"/>
                </a:solidFill>
                <a:latin typeface="Roboto Lt" pitchFamily="2" charset="0"/>
                <a:ea typeface="Roboto Lt" pitchFamily="2" charset="0"/>
              </a:rPr>
              <a:t>User </a:t>
            </a:r>
            <a:r>
              <a:rPr lang="en-US" sz="2000" dirty="0" smtClean="0">
                <a:solidFill>
                  <a:schemeClr val="bg1"/>
                </a:solidFill>
                <a:latin typeface="Roboto Lt" pitchFamily="2" charset="0"/>
                <a:ea typeface="Roboto Lt" pitchFamily="2" charset="0"/>
              </a:rPr>
              <a:t>management</a:t>
            </a:r>
          </a:p>
          <a:p>
            <a:pPr marL="800100" lvl="1" indent="-342900">
              <a:buFont typeface="Arial" panose="020B0604020202020204" pitchFamily="34" charset="0"/>
              <a:buChar char="•"/>
            </a:pPr>
            <a:endParaRPr lang="en-US" sz="2000" dirty="0" smtClean="0">
              <a:solidFill>
                <a:schemeClr val="bg1"/>
              </a:solidFill>
              <a:latin typeface="Roboto Lt" pitchFamily="2" charset="0"/>
              <a:ea typeface="Roboto Lt" pitchFamily="2" charset="0"/>
            </a:endParaRPr>
          </a:p>
          <a:p>
            <a:pPr marL="342900" indent="-342900">
              <a:buFont typeface="Arial" panose="020B0604020202020204" pitchFamily="34" charset="0"/>
              <a:buChar char="•"/>
            </a:pPr>
            <a:r>
              <a:rPr lang="en-US" sz="2000" dirty="0" smtClean="0">
                <a:solidFill>
                  <a:schemeClr val="bg1"/>
                </a:solidFill>
                <a:latin typeface="Roboto Lt" pitchFamily="2" charset="0"/>
                <a:ea typeface="Roboto Lt" pitchFamily="2" charset="0"/>
              </a:rPr>
              <a:t>Workflows </a:t>
            </a:r>
            <a:r>
              <a:rPr lang="en-US" sz="2000" dirty="0">
                <a:solidFill>
                  <a:schemeClr val="bg1"/>
                </a:solidFill>
                <a:latin typeface="Roboto Lt" pitchFamily="2" charset="0"/>
                <a:ea typeface="Roboto Lt" pitchFamily="2" charset="0"/>
              </a:rPr>
              <a:t>and </a:t>
            </a:r>
            <a:r>
              <a:rPr lang="en-US" sz="2000" dirty="0" smtClean="0">
                <a:solidFill>
                  <a:schemeClr val="bg1"/>
                </a:solidFill>
                <a:latin typeface="Roboto Lt" pitchFamily="2" charset="0"/>
                <a:ea typeface="Roboto Lt" pitchFamily="2" charset="0"/>
              </a:rPr>
              <a:t>toolchains</a:t>
            </a:r>
          </a:p>
          <a:p>
            <a:pPr marL="800100" lvl="1" indent="-342900">
              <a:buFont typeface="Arial" panose="020B0604020202020204" pitchFamily="34" charset="0"/>
              <a:buChar char="•"/>
            </a:pPr>
            <a:endParaRPr lang="en-US" sz="2000" dirty="0">
              <a:solidFill>
                <a:schemeClr val="bg1"/>
              </a:solidFill>
              <a:latin typeface="Roboto Lt" pitchFamily="2" charset="0"/>
              <a:ea typeface="Roboto Lt" pitchFamily="2" charset="0"/>
            </a:endParaRPr>
          </a:p>
          <a:p>
            <a:pPr marL="342900" indent="-342900">
              <a:buFont typeface="Arial" panose="020B0604020202020204" pitchFamily="34" charset="0"/>
              <a:buChar char="•"/>
            </a:pPr>
            <a:r>
              <a:rPr lang="en-US" sz="2000" dirty="0">
                <a:solidFill>
                  <a:schemeClr val="bg1"/>
                </a:solidFill>
                <a:latin typeface="Roboto Lt" pitchFamily="2" charset="0"/>
                <a:ea typeface="Roboto Lt" pitchFamily="2" charset="0"/>
              </a:rPr>
              <a:t>Searchable </a:t>
            </a:r>
            <a:r>
              <a:rPr lang="en-US" sz="2000" dirty="0" smtClean="0">
                <a:solidFill>
                  <a:schemeClr val="bg1"/>
                </a:solidFill>
                <a:latin typeface="Roboto Lt" pitchFamily="2" charset="0"/>
                <a:ea typeface="Roboto Lt" pitchFamily="2" charset="0"/>
              </a:rPr>
              <a:t>data</a:t>
            </a:r>
          </a:p>
          <a:p>
            <a:pPr marL="800100" lvl="1" indent="-342900">
              <a:buFont typeface="Arial" panose="020B0604020202020204" pitchFamily="34" charset="0"/>
              <a:buChar char="•"/>
            </a:pPr>
            <a:endParaRPr lang="en-US" sz="2000" dirty="0">
              <a:solidFill>
                <a:schemeClr val="bg1"/>
              </a:solidFill>
              <a:latin typeface="Roboto Lt" pitchFamily="2" charset="0"/>
              <a:ea typeface="Roboto Lt" pitchFamily="2" charset="0"/>
            </a:endParaRPr>
          </a:p>
          <a:p>
            <a:pPr marL="342900" indent="-342900">
              <a:buFont typeface="Arial" panose="020B0604020202020204" pitchFamily="34" charset="0"/>
              <a:buChar char="•"/>
            </a:pPr>
            <a:r>
              <a:rPr lang="en-US" sz="2000" dirty="0">
                <a:solidFill>
                  <a:schemeClr val="bg1"/>
                </a:solidFill>
                <a:latin typeface="Roboto Lt" pitchFamily="2" charset="0"/>
                <a:ea typeface="Roboto Lt" pitchFamily="2" charset="0"/>
              </a:rPr>
              <a:t>Linking data</a:t>
            </a:r>
          </a:p>
        </p:txBody>
      </p:sp>
    </p:spTree>
    <p:extLst>
      <p:ext uri="{BB962C8B-B14F-4D97-AF65-F5344CB8AC3E}">
        <p14:creationId xmlns:p14="http://schemas.microsoft.com/office/powerpoint/2010/main" val="4039466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22960" y="487680"/>
            <a:ext cx="8229600" cy="509573"/>
          </a:xfrm>
        </p:spPr>
        <p:txBody>
          <a:bodyPr>
            <a:noAutofit/>
          </a:bodyPr>
          <a:lstStyle/>
          <a:p>
            <a:pPr lvl="1"/>
            <a:r>
              <a:rPr lang="en-US" sz="2800" dirty="0" smtClean="0">
                <a:solidFill>
                  <a:schemeClr val="bg1"/>
                </a:solidFill>
                <a:latin typeface="Roboto Lt" pitchFamily="2" charset="0"/>
                <a:ea typeface="Roboto Lt" pitchFamily="2" charset="0"/>
              </a:rPr>
              <a:t>User management</a:t>
            </a:r>
            <a:endParaRPr lang="en-US" sz="2800" dirty="0">
              <a:solidFill>
                <a:schemeClr val="bg1"/>
              </a:solidFill>
              <a:latin typeface="Roboto Lt" pitchFamily="2" charset="0"/>
              <a:ea typeface="Roboto Lt" pitchFamily="2" charset="0"/>
            </a:endParaRPr>
          </a:p>
        </p:txBody>
      </p:sp>
      <p:sp>
        <p:nvSpPr>
          <p:cNvPr id="4" name="Content Placeholder 3"/>
          <p:cNvSpPr>
            <a:spLocks noGrp="1"/>
          </p:cNvSpPr>
          <p:nvPr>
            <p:ph idx="1"/>
          </p:nvPr>
        </p:nvSpPr>
        <p:spPr>
          <a:xfrm>
            <a:off x="822960" y="1271866"/>
            <a:ext cx="8229600" cy="4533340"/>
          </a:xfrm>
        </p:spPr>
        <p:txBody>
          <a:bodyPr>
            <a:normAutofit/>
          </a:bodyPr>
          <a:lstStyle/>
          <a:p>
            <a:r>
              <a:rPr lang="en-US" sz="2200" dirty="0" smtClean="0">
                <a:solidFill>
                  <a:schemeClr val="bg1"/>
                </a:solidFill>
                <a:latin typeface="Roboto Lt" pitchFamily="2" charset="0"/>
                <a:ea typeface="Roboto Lt" pitchFamily="2" charset="0"/>
              </a:rPr>
              <a:t>Different kind of users</a:t>
            </a:r>
          </a:p>
          <a:p>
            <a:pPr lvl="1"/>
            <a:r>
              <a:rPr lang="en-US" sz="1400" dirty="0" smtClean="0">
                <a:solidFill>
                  <a:schemeClr val="bg1"/>
                </a:solidFill>
                <a:latin typeface="Roboto Lt" pitchFamily="2" charset="0"/>
                <a:ea typeface="Roboto Lt" pitchFamily="2" charset="0"/>
              </a:rPr>
              <a:t>Easy to use</a:t>
            </a:r>
          </a:p>
          <a:p>
            <a:pPr lvl="1"/>
            <a:r>
              <a:rPr lang="en-US" sz="1400" dirty="0" smtClean="0">
                <a:solidFill>
                  <a:schemeClr val="bg1"/>
                </a:solidFill>
                <a:latin typeface="Roboto Lt" pitchFamily="2" charset="0"/>
                <a:ea typeface="Roboto Lt" pitchFamily="2" charset="0"/>
              </a:rPr>
              <a:t>Provide enough functionality</a:t>
            </a:r>
            <a:endParaRPr lang="nl-NL" sz="1800" dirty="0" smtClean="0">
              <a:solidFill>
                <a:schemeClr val="bg1"/>
              </a:solidFill>
              <a:latin typeface="Roboto Lt" pitchFamily="2" charset="0"/>
              <a:ea typeface="Roboto Lt" pitchFamily="2" charset="0"/>
            </a:endParaRPr>
          </a:p>
          <a:p>
            <a:r>
              <a:rPr lang="en-US" sz="2000" dirty="0" smtClean="0">
                <a:solidFill>
                  <a:schemeClr val="bg1"/>
                </a:solidFill>
                <a:latin typeface="Roboto Lt" pitchFamily="2" charset="0"/>
                <a:ea typeface="Roboto Lt" pitchFamily="2" charset="0"/>
              </a:rPr>
              <a:t>Different authorization levels</a:t>
            </a:r>
          </a:p>
          <a:p>
            <a:pPr lvl="1"/>
            <a:r>
              <a:rPr lang="en-US" sz="1400" dirty="0" smtClean="0">
                <a:solidFill>
                  <a:schemeClr val="bg1"/>
                </a:solidFill>
                <a:latin typeface="Roboto Lt" pitchFamily="2" charset="0"/>
                <a:ea typeface="Roboto Lt" pitchFamily="2" charset="0"/>
              </a:rPr>
              <a:t>View/edit</a:t>
            </a:r>
          </a:p>
          <a:p>
            <a:pPr lvl="1"/>
            <a:r>
              <a:rPr lang="en-US" sz="1400" dirty="0" smtClean="0">
                <a:solidFill>
                  <a:schemeClr val="bg1"/>
                </a:solidFill>
                <a:latin typeface="Roboto Lt" pitchFamily="2" charset="0"/>
                <a:ea typeface="Roboto Lt" pitchFamily="2" charset="0"/>
              </a:rPr>
              <a:t>Propositions</a:t>
            </a:r>
          </a:p>
          <a:p>
            <a:pPr lvl="1"/>
            <a:r>
              <a:rPr lang="en-US" sz="1400" dirty="0" smtClean="0">
                <a:solidFill>
                  <a:schemeClr val="bg1"/>
                </a:solidFill>
                <a:latin typeface="Roboto Lt" pitchFamily="2" charset="0"/>
                <a:ea typeface="Roboto Lt" pitchFamily="2" charset="0"/>
              </a:rPr>
              <a:t>Existing systems</a:t>
            </a:r>
            <a:endParaRPr lang="en-US" sz="1800" dirty="0" smtClean="0">
              <a:solidFill>
                <a:schemeClr val="bg1"/>
              </a:solidFill>
              <a:latin typeface="Roboto Lt" pitchFamily="2" charset="0"/>
              <a:ea typeface="Roboto Lt" pitchFamily="2" charset="0"/>
            </a:endParaRPr>
          </a:p>
          <a:p>
            <a:r>
              <a:rPr lang="en-US" sz="2000" dirty="0" smtClean="0">
                <a:solidFill>
                  <a:schemeClr val="bg1"/>
                </a:solidFill>
                <a:latin typeface="Roboto Lt" pitchFamily="2" charset="0"/>
                <a:ea typeface="Roboto Lt" pitchFamily="2" charset="0"/>
              </a:rPr>
              <a:t>Data quality</a:t>
            </a:r>
          </a:p>
          <a:p>
            <a:pPr lvl="1"/>
            <a:r>
              <a:rPr lang="en-US" sz="1400" dirty="0" smtClean="0">
                <a:solidFill>
                  <a:schemeClr val="bg1"/>
                </a:solidFill>
                <a:latin typeface="Roboto Lt" pitchFamily="2" charset="0"/>
                <a:ea typeface="Roboto Lt" pitchFamily="2" charset="0"/>
              </a:rPr>
              <a:t>Guarantee good quality</a:t>
            </a:r>
          </a:p>
          <a:p>
            <a:pPr lvl="1"/>
            <a:r>
              <a:rPr lang="en-US" sz="1400" dirty="0" smtClean="0">
                <a:solidFill>
                  <a:schemeClr val="bg1"/>
                </a:solidFill>
                <a:latin typeface="Roboto Lt" pitchFamily="2" charset="0"/>
                <a:ea typeface="Roboto Lt" pitchFamily="2" charset="0"/>
              </a:rPr>
              <a:t>Complete, correct and actual data</a:t>
            </a:r>
          </a:p>
          <a:p>
            <a:pPr lvl="1"/>
            <a:r>
              <a:rPr lang="en-US" sz="1400" dirty="0" smtClean="0">
                <a:solidFill>
                  <a:schemeClr val="bg1"/>
                </a:solidFill>
                <a:latin typeface="Roboto Lt" pitchFamily="2" charset="0"/>
                <a:ea typeface="Roboto Lt" pitchFamily="2" charset="0"/>
              </a:rPr>
              <a:t>Indicate the level of quality</a:t>
            </a:r>
            <a:endParaRPr lang="en-US" sz="1600" dirty="0" smtClean="0">
              <a:solidFill>
                <a:schemeClr val="bg1"/>
              </a:solidFill>
              <a:latin typeface="Roboto Lt" pitchFamily="2" charset="0"/>
              <a:ea typeface="Roboto Lt" pitchFamily="2" charset="0"/>
            </a:endParaRPr>
          </a:p>
          <a:p>
            <a:r>
              <a:rPr lang="en-US" sz="2000" dirty="0" smtClean="0">
                <a:solidFill>
                  <a:schemeClr val="bg1"/>
                </a:solidFill>
                <a:latin typeface="Roboto Lt" pitchFamily="2" charset="0"/>
                <a:ea typeface="Roboto Lt" pitchFamily="2" charset="0"/>
              </a:rPr>
              <a:t>Understandable data</a:t>
            </a:r>
          </a:p>
          <a:p>
            <a:pPr lvl="1"/>
            <a:r>
              <a:rPr lang="en-US" sz="1400" dirty="0" smtClean="0">
                <a:solidFill>
                  <a:schemeClr val="bg1"/>
                </a:solidFill>
                <a:latin typeface="Roboto Lt" pitchFamily="2" charset="0"/>
                <a:ea typeface="Roboto Lt" pitchFamily="2" charset="0"/>
              </a:rPr>
              <a:t>What does the data mean?</a:t>
            </a:r>
          </a:p>
          <a:p>
            <a:pPr lvl="1"/>
            <a:r>
              <a:rPr lang="en-US" sz="1400" dirty="0" smtClean="0">
                <a:solidFill>
                  <a:schemeClr val="bg1"/>
                </a:solidFill>
                <a:latin typeface="Roboto Lt" pitchFamily="2" charset="0"/>
                <a:ea typeface="Roboto Lt" pitchFamily="2" charset="0"/>
              </a:rPr>
              <a:t>Aliases</a:t>
            </a:r>
          </a:p>
          <a:p>
            <a:pPr lvl="1"/>
            <a:r>
              <a:rPr lang="en-US" sz="1400" dirty="0" smtClean="0">
                <a:solidFill>
                  <a:schemeClr val="bg1"/>
                </a:solidFill>
                <a:latin typeface="Roboto Lt" pitchFamily="2" charset="0"/>
                <a:ea typeface="Roboto Lt" pitchFamily="2" charset="0"/>
              </a:rPr>
              <a:t>Linked data</a:t>
            </a:r>
            <a:endParaRPr lang="en-US" sz="1600" dirty="0" smtClean="0">
              <a:solidFill>
                <a:schemeClr val="bg1"/>
              </a:solidFill>
              <a:latin typeface="Roboto Lt" pitchFamily="2" charset="0"/>
              <a:ea typeface="Roboto Lt" pitchFamily="2" charset="0"/>
            </a:endParaRPr>
          </a:p>
          <a:p>
            <a:pPr lvl="1"/>
            <a:endParaRPr lang="en-US" sz="1600" dirty="0" smtClean="0">
              <a:solidFill>
                <a:schemeClr val="bg1"/>
              </a:solidFill>
              <a:latin typeface="Roboto Lt" pitchFamily="2" charset="0"/>
              <a:ea typeface="Roboto Lt" pitchFamily="2" charset="0"/>
            </a:endParaRPr>
          </a:p>
          <a:p>
            <a:endParaRPr lang="en-US" sz="2000" dirty="0" smtClean="0">
              <a:solidFill>
                <a:schemeClr val="bg1"/>
              </a:solidFill>
              <a:latin typeface="Roboto Lt" pitchFamily="2" charset="0"/>
              <a:ea typeface="Roboto Lt" pitchFamily="2" charset="0"/>
            </a:endParaRPr>
          </a:p>
        </p:txBody>
      </p:sp>
    </p:spTree>
    <p:extLst>
      <p:ext uri="{BB962C8B-B14F-4D97-AF65-F5344CB8AC3E}">
        <p14:creationId xmlns:p14="http://schemas.microsoft.com/office/powerpoint/2010/main" val="3579080143"/>
      </p:ext>
    </p:extLst>
  </p:cSld>
  <p:clrMapOvr>
    <a:masterClrMapping/>
  </p:clrMapOvr>
</p:sld>
</file>

<file path=ppt/theme/theme1.xml><?xml version="1.0" encoding="utf-8"?>
<a:theme xmlns:a="http://schemas.openxmlformats.org/drawingml/2006/main" name="template_dbas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template_dbase.pptx</Template>
  <TotalTime>928</TotalTime>
  <Words>373</Words>
  <Application>Microsoft Office PowerPoint</Application>
  <PresentationFormat>Custom</PresentationFormat>
  <Paragraphs>258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Roboto Lt</vt:lpstr>
      <vt:lpstr>template_dbase</vt:lpstr>
      <vt:lpstr>PowerPoint Presentation</vt:lpstr>
      <vt:lpstr>Content of the presentation</vt:lpstr>
      <vt:lpstr>PowerPoint Presentation</vt:lpstr>
      <vt:lpstr>PowerPoint Presentation</vt:lpstr>
      <vt:lpstr>PowerPoint Presentation</vt:lpstr>
      <vt:lpstr>OpenStreetMap</vt:lpstr>
      <vt:lpstr>PowerPoint Presentation</vt:lpstr>
      <vt:lpstr>PowerPoint Presentation</vt:lpstr>
      <vt:lpstr>User management</vt:lpstr>
      <vt:lpstr>PowerPoint Presentation</vt:lpstr>
      <vt:lpstr>PowerPoint Presentation</vt:lpstr>
      <vt:lpstr>PowerPoint Presentation</vt:lpstr>
    </vt:vector>
  </TitlesOfParts>
  <Company>D-Risk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Remco Dolman</dc:creator>
  <cp:lastModifiedBy>Teun</cp:lastModifiedBy>
  <cp:revision>48</cp:revision>
  <dcterms:created xsi:type="dcterms:W3CDTF">2013-03-27T09:25:41Z</dcterms:created>
  <dcterms:modified xsi:type="dcterms:W3CDTF">2016-02-09T10:45:45Z</dcterms:modified>
</cp:coreProperties>
</file>